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29"/>
  </p:notesMasterIdLst>
  <p:handoutMasterIdLst>
    <p:handoutMasterId r:id="rId30"/>
  </p:handoutMasterIdLst>
  <p:sldIdLst>
    <p:sldId id="264" r:id="rId5"/>
    <p:sldId id="279" r:id="rId6"/>
    <p:sldId id="280" r:id="rId7"/>
    <p:sldId id="281" r:id="rId8"/>
    <p:sldId id="282" r:id="rId9"/>
    <p:sldId id="283" r:id="rId10"/>
    <p:sldId id="284" r:id="rId11"/>
    <p:sldId id="285" r:id="rId12"/>
    <p:sldId id="286" r:id="rId13"/>
    <p:sldId id="287" r:id="rId14"/>
    <p:sldId id="265" r:id="rId15"/>
    <p:sldId id="266" r:id="rId16"/>
    <p:sldId id="268" r:id="rId17"/>
    <p:sldId id="270" r:id="rId18"/>
    <p:sldId id="271" r:id="rId19"/>
    <p:sldId id="272" r:id="rId20"/>
    <p:sldId id="274" r:id="rId21"/>
    <p:sldId id="275" r:id="rId22"/>
    <p:sldId id="273" r:id="rId23"/>
    <p:sldId id="289" r:id="rId24"/>
    <p:sldId id="276" r:id="rId25"/>
    <p:sldId id="277" r:id="rId26"/>
    <p:sldId id="278" r:id="rId27"/>
    <p:sldId id="28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65" autoAdjust="0"/>
  </p:normalViewPr>
  <p:slideViewPr>
    <p:cSldViewPr snapToGrid="0">
      <p:cViewPr varScale="1">
        <p:scale>
          <a:sx n="85" d="100"/>
          <a:sy n="85" d="100"/>
        </p:scale>
        <p:origin x="590" y="53"/>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11/15/2023</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11/15/2023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2</a:t>
            </a:fld>
            <a:endParaRPr lang="en-US" dirty="0"/>
          </a:p>
        </p:txBody>
      </p:sp>
    </p:spTree>
    <p:extLst>
      <p:ext uri="{BB962C8B-B14F-4D97-AF65-F5344CB8AC3E}">
        <p14:creationId xmlns:p14="http://schemas.microsoft.com/office/powerpoint/2010/main" val="1681677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131413"/>
                </a:solidFill>
                <a:latin typeface="XvymknAdvTT3713a231"/>
              </a:rPr>
              <a:t>3</a:t>
            </a:r>
          </a:p>
          <a:p>
            <a:pPr algn="l"/>
            <a:r>
              <a:rPr lang="en-US" sz="1800" b="0" i="0" u="none" strike="noStrike" baseline="0" dirty="0">
                <a:solidFill>
                  <a:srgbClr val="131413"/>
                </a:solidFill>
                <a:latin typeface="XvymknAdvTT3713a231"/>
              </a:rPr>
              <a:t>where </a:t>
            </a:r>
            <a:r>
              <a:rPr lang="en-US" sz="1800" b="0" i="0" u="none" strike="noStrike" baseline="0" dirty="0" err="1">
                <a:solidFill>
                  <a:srgbClr val="131413"/>
                </a:solidFill>
                <a:latin typeface="WsqmfyAdvTT50a2f13e.I"/>
              </a:rPr>
              <a:t>uf</a:t>
            </a:r>
            <a:r>
              <a:rPr lang="en-US" sz="1800" b="0" i="0" u="none" strike="noStrike" baseline="0" dirty="0">
                <a:solidFill>
                  <a:srgbClr val="131413"/>
                </a:solidFill>
                <a:latin typeface="XvymknAdvTT3713a231"/>
              </a:rPr>
              <a:t>(</a:t>
            </a:r>
            <a:r>
              <a:rPr lang="en-US" sz="1800" b="0" i="0" u="none" strike="noStrike" baseline="0" dirty="0">
                <a:solidFill>
                  <a:srgbClr val="131413"/>
                </a:solidFill>
                <a:latin typeface="WsqmfyAdvTT50a2f13e.I"/>
              </a:rPr>
              <a:t>r</a:t>
            </a:r>
            <a:r>
              <a:rPr lang="en-US" sz="1800" b="0" i="0" u="none" strike="noStrike" baseline="0" dirty="0">
                <a:solidFill>
                  <a:srgbClr val="131413"/>
                </a:solidFill>
                <a:latin typeface="XvymknAdvTT3713a231"/>
              </a:rPr>
              <a:t>) is the free-flow speed which is a polynomial function of the rainfall intensity; </a:t>
            </a:r>
          </a:p>
          <a:p>
            <a:pPr algn="l"/>
            <a:r>
              <a:rPr lang="en-US" sz="1800" b="0" i="0" u="none" strike="noStrike" baseline="0" dirty="0">
                <a:solidFill>
                  <a:srgbClr val="131413"/>
                </a:solidFill>
                <a:latin typeface="XvymknAdvTT3713a231"/>
              </a:rPr>
              <a:t>the dependent variable </a:t>
            </a:r>
            <a:r>
              <a:rPr lang="en-US" sz="1800" b="0" i="0" u="none" strike="noStrike" baseline="0" dirty="0">
                <a:solidFill>
                  <a:srgbClr val="131413"/>
                </a:solidFill>
                <a:latin typeface="WsqmfyAdvTT50a2f13e.I"/>
              </a:rPr>
              <a:t>r </a:t>
            </a:r>
            <a:r>
              <a:rPr lang="en-US" sz="1800" b="0" i="0" u="none" strike="noStrike" baseline="0" dirty="0">
                <a:solidFill>
                  <a:srgbClr val="131413"/>
                </a:solidFill>
                <a:latin typeface="XvymknAdvTT3713a231"/>
              </a:rPr>
              <a:t>is the rainfall intensity; and </a:t>
            </a:r>
            <a:r>
              <a:rPr lang="en-US" sz="1800" b="0" i="0" u="none" strike="noStrike" baseline="0" dirty="0">
                <a:solidFill>
                  <a:srgbClr val="131413"/>
                </a:solidFill>
                <a:latin typeface="WsqmfyAdvTT50a2f13e.I"/>
              </a:rPr>
              <a:t>a</a:t>
            </a:r>
            <a:r>
              <a:rPr lang="en-US" sz="1800" b="0" i="0" u="none" strike="noStrike" baseline="0" dirty="0">
                <a:solidFill>
                  <a:srgbClr val="131413"/>
                </a:solidFill>
                <a:latin typeface="XvymknAdvTT3713a231"/>
              </a:rPr>
              <a:t>, </a:t>
            </a:r>
            <a:r>
              <a:rPr lang="en-US" sz="1800" b="0" i="0" u="none" strike="noStrike" baseline="0" dirty="0">
                <a:solidFill>
                  <a:srgbClr val="131413"/>
                </a:solidFill>
                <a:latin typeface="WsqmfyAdvTT50a2f13e.I"/>
              </a:rPr>
              <a:t>b</a:t>
            </a:r>
            <a:r>
              <a:rPr lang="en-US" sz="1800" b="0" i="0" u="none" strike="noStrike" baseline="0" dirty="0">
                <a:solidFill>
                  <a:srgbClr val="131413"/>
                </a:solidFill>
                <a:latin typeface="XvymknAdvTT3713a231"/>
              </a:rPr>
              <a:t>, and </a:t>
            </a:r>
            <a:r>
              <a:rPr lang="en-US" sz="1800" b="0" i="0" u="none" strike="noStrike" baseline="0" dirty="0">
                <a:solidFill>
                  <a:srgbClr val="131413"/>
                </a:solidFill>
                <a:latin typeface="WsqmfyAdvTT50a2f13e.I"/>
              </a:rPr>
              <a:t>c </a:t>
            </a:r>
            <a:r>
              <a:rPr lang="en-US" sz="1800" b="0" i="0" u="none" strike="noStrike" baseline="0" dirty="0">
                <a:solidFill>
                  <a:srgbClr val="131413"/>
                </a:solidFill>
                <a:latin typeface="XvymknAdvTT3713a231"/>
              </a:rPr>
              <a:t>are three parameters for calibration.</a:t>
            </a:r>
          </a:p>
          <a:p>
            <a:pPr algn="l"/>
            <a:endParaRPr lang="en-US" sz="1800" b="0" i="0" u="none" strike="noStrike" baseline="0" dirty="0">
              <a:solidFill>
                <a:srgbClr val="131413"/>
              </a:solidFill>
              <a:latin typeface="XvymknAdvTT3713a231"/>
            </a:endParaRPr>
          </a:p>
          <a:p>
            <a:pPr algn="l"/>
            <a:r>
              <a:rPr lang="en-US" sz="1800" b="0" i="0" u="none" strike="noStrike" baseline="0" dirty="0">
                <a:solidFill>
                  <a:srgbClr val="131413"/>
                </a:solidFill>
                <a:latin typeface="XvymknAdvTT3713a231"/>
              </a:rPr>
              <a:t>where </a:t>
            </a:r>
            <a:r>
              <a:rPr lang="en-US" sz="1800" b="0" i="0" u="none" strike="noStrike" baseline="0" dirty="0" err="1">
                <a:solidFill>
                  <a:srgbClr val="131413"/>
                </a:solidFill>
                <a:latin typeface="WsqmfyAdvTT50a2f13e.I"/>
              </a:rPr>
              <a:t>kj</a:t>
            </a:r>
            <a:r>
              <a:rPr lang="en-US" sz="1800" b="0" i="0" u="none" strike="noStrike" baseline="0" dirty="0">
                <a:solidFill>
                  <a:srgbClr val="131413"/>
                </a:solidFill>
                <a:latin typeface="WsqmfyAdvTT50a2f13e.I"/>
              </a:rPr>
              <a:t> </a:t>
            </a:r>
            <a:r>
              <a:rPr lang="en-US" sz="1800" b="0" i="0" u="none" strike="noStrike" baseline="0" dirty="0">
                <a:solidFill>
                  <a:srgbClr val="131413"/>
                </a:solidFill>
                <a:latin typeface="XvymknAdvTT3713a231"/>
              </a:rPr>
              <a:t>is the jam density of the traffic flow, </a:t>
            </a:r>
            <a:r>
              <a:rPr lang="en-US" sz="1800" b="0" i="0" u="none" strike="noStrike" baseline="0" dirty="0">
                <a:solidFill>
                  <a:srgbClr val="131413"/>
                </a:solidFill>
                <a:latin typeface="WsqmfyAdvTT50a2f13e.I"/>
              </a:rPr>
              <a:t>u </a:t>
            </a:r>
            <a:r>
              <a:rPr lang="en-US" sz="1800" b="0" i="0" u="none" strike="noStrike" baseline="0" dirty="0">
                <a:solidFill>
                  <a:srgbClr val="131413"/>
                </a:solidFill>
                <a:latin typeface="XvymknAdvTT3713a231"/>
              </a:rPr>
              <a:t>is the space mean speed  -&gt; </a:t>
            </a:r>
            <a:r>
              <a:rPr lang="en-US" sz="2800" b="0" i="0" dirty="0">
                <a:solidFill>
                  <a:srgbClr val="000000"/>
                </a:solidFill>
                <a:effectLst/>
                <a:latin typeface="-apple-system"/>
              </a:rPr>
              <a:t>SMS = Total Distance / Total Time</a:t>
            </a:r>
            <a:endParaRPr lang="en-US" sz="1800" b="0" i="0" u="none" strike="noStrike" baseline="0" dirty="0">
              <a:solidFill>
                <a:srgbClr val="131413"/>
              </a:solidFill>
              <a:latin typeface="XvymknAdvTT3713a231"/>
            </a:endParaRPr>
          </a:p>
          <a:p>
            <a:pPr algn="l"/>
            <a:r>
              <a:rPr lang="en-US" sz="1800" b="0" i="0" u="none" strike="noStrike" baseline="0" dirty="0">
                <a:solidFill>
                  <a:srgbClr val="131413"/>
                </a:solidFill>
                <a:latin typeface="XvymknAdvTT3713a231"/>
              </a:rPr>
              <a:t>of the traffic flow, and </a:t>
            </a:r>
            <a:r>
              <a:rPr lang="en-US" sz="1800" b="0" i="0" u="none" strike="noStrike" baseline="0" dirty="0">
                <a:solidFill>
                  <a:srgbClr val="131413"/>
                </a:solidFill>
                <a:latin typeface="WsqmfyAdvTT50a2f13e.I"/>
              </a:rPr>
              <a:t>q </a:t>
            </a:r>
            <a:r>
              <a:rPr lang="en-US" sz="1800" b="0" i="0" u="none" strike="noStrike" baseline="0" dirty="0">
                <a:solidFill>
                  <a:srgbClr val="131413"/>
                </a:solidFill>
                <a:latin typeface="XvymknAdvTT3713a231"/>
              </a:rPr>
              <a:t>is the traffic flow.</a:t>
            </a:r>
          </a:p>
          <a:p>
            <a:pPr algn="l"/>
            <a:endParaRPr lang="en-US" sz="1800" b="0" i="0" u="none" strike="noStrike" baseline="0" dirty="0">
              <a:solidFill>
                <a:srgbClr val="131413"/>
              </a:solidFill>
              <a:latin typeface="XvymknAdvTT3713a231"/>
            </a:endParaRPr>
          </a:p>
          <a:p>
            <a:pPr algn="l"/>
            <a:r>
              <a:rPr lang="en-US" sz="1800" b="0" i="0" u="none" strike="noStrike" baseline="0" dirty="0">
                <a:solidFill>
                  <a:srgbClr val="131413"/>
                </a:solidFill>
                <a:latin typeface="XvymknAdvTT3713a231"/>
              </a:rPr>
              <a:t>exponential functions, power functions, and</a:t>
            </a:r>
          </a:p>
          <a:p>
            <a:pPr algn="l"/>
            <a:r>
              <a:rPr lang="en-US" sz="1800" b="0" i="0" u="none" strike="noStrike" baseline="0" dirty="0">
                <a:solidFill>
                  <a:srgbClr val="131413"/>
                </a:solidFill>
                <a:latin typeface="XvymknAdvTT3713a231"/>
              </a:rPr>
              <a:t>polynomial functions.</a:t>
            </a:r>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18</a:t>
            </a:fld>
            <a:endParaRPr lang="en-US" dirty="0"/>
          </a:p>
        </p:txBody>
      </p:sp>
    </p:spTree>
    <p:extLst>
      <p:ext uri="{BB962C8B-B14F-4D97-AF65-F5344CB8AC3E}">
        <p14:creationId xmlns:p14="http://schemas.microsoft.com/office/powerpoint/2010/main" val="1641313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Slide Number Placeholder 3"/>
          <p:cNvSpPr>
            <a:spLocks noGrp="1"/>
          </p:cNvSpPr>
          <p:nvPr>
            <p:ph type="sldNum" sz="quarter" idx="5"/>
          </p:nvPr>
        </p:nvSpPr>
        <p:spPr/>
        <p:txBody>
          <a:bodyPr/>
          <a:lstStyle/>
          <a:p>
            <a:fld id="{CED33291-C0D9-4415-AEC4-F67D377A5ADC}" type="slidenum">
              <a:rPr lang="en-US" smtClean="0"/>
              <a:t>19</a:t>
            </a:fld>
            <a:endParaRPr lang="en-US" dirty="0"/>
          </a:p>
        </p:txBody>
      </p:sp>
    </p:spTree>
    <p:extLst>
      <p:ext uri="{BB962C8B-B14F-4D97-AF65-F5344CB8AC3E}">
        <p14:creationId xmlns:p14="http://schemas.microsoft.com/office/powerpoint/2010/main" val="3063503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pple-system"/>
              </a:rPr>
              <a:t>15</a:t>
            </a:r>
          </a:p>
          <a:p>
            <a:r>
              <a:rPr lang="en-US" b="0" i="0" dirty="0">
                <a:solidFill>
                  <a:srgbClr val="000000"/>
                </a:solidFill>
                <a:effectLst/>
                <a:latin typeface="-apple-system"/>
              </a:rPr>
              <a:t>In this approach, you can combine the rainfall data and street data using data fusion techniques. This involves preprocessing the data, extracting relevant features, and then training a deep learning model on the fused data. The model can be designed to take both rainfall and street-related features as inputs and predict the corresponding change in LOS. You can use techniques like convolutional neural networks (CNNs) for processing spatial street data and recurrent neural networks (RNNs) for handling sequential rainfall data.</a:t>
            </a:r>
          </a:p>
          <a:p>
            <a:endParaRPr lang="en-US" b="0" i="0" dirty="0">
              <a:solidFill>
                <a:srgbClr val="000000"/>
              </a:solidFill>
              <a:effectLst/>
              <a:latin typeface="-apple-system"/>
            </a:endParaRPr>
          </a:p>
          <a:p>
            <a:r>
              <a:rPr lang="en-US" b="0" i="0" dirty="0">
                <a:solidFill>
                  <a:srgbClr val="000000"/>
                </a:solidFill>
                <a:effectLst/>
                <a:latin typeface="-apple-system"/>
              </a:rPr>
              <a:t>If you have street data that can be represented as a graph, such as a road network, you can employ Graph Neural Networks (GNNs) for prediction. GNNs are designed to handle graph-structured data and can capture the relationships between different street segments or road nodes. By incorporating rainfall data as node or edge features in the graph representation, you can train a GNN to predict the change in LOS based on the combined information.</a:t>
            </a:r>
          </a:p>
          <a:p>
            <a:endParaRPr lang="en-US" b="0" i="0" dirty="0">
              <a:solidFill>
                <a:srgbClr val="000000"/>
              </a:solidFill>
              <a:effectLst/>
              <a:latin typeface="-apple-system"/>
            </a:endParaRPr>
          </a:p>
          <a:p>
            <a:r>
              <a:rPr lang="en-US" b="0" i="0" dirty="0" err="1">
                <a:solidFill>
                  <a:srgbClr val="000000"/>
                </a:solidFill>
                <a:effectLst/>
                <a:latin typeface="-apple-system"/>
              </a:rPr>
              <a:t>Ensembling</a:t>
            </a:r>
            <a:r>
              <a:rPr lang="en-US" b="0" i="0" dirty="0">
                <a:solidFill>
                  <a:srgbClr val="000000"/>
                </a:solidFill>
                <a:effectLst/>
                <a:latin typeface="-apple-system"/>
              </a:rPr>
              <a:t> techniques, such as model averaging or stacking, can be used to combine predictions from multiple models. In this approach, you can train separate deep learning models on rainfall data and street data individually. Then, you can combine the predictions from these models using fusion techniques, such as weighted averaging or majority voting, to obtain the final prediction of the change in LOS. This can help leverage the strengths of each model and enhance prediction accuracy.</a:t>
            </a:r>
          </a:p>
          <a:p>
            <a:endParaRPr lang="en-US" b="0" i="0" dirty="0">
              <a:solidFill>
                <a:srgbClr val="000000"/>
              </a:solidFill>
              <a:effectLst/>
              <a:latin typeface="-apple-system"/>
            </a:endParaRPr>
          </a:p>
          <a:p>
            <a:r>
              <a:rPr lang="en-US" b="0" i="0" dirty="0">
                <a:solidFill>
                  <a:srgbClr val="000000"/>
                </a:solidFill>
                <a:effectLst/>
                <a:latin typeface="-apple-system"/>
              </a:rPr>
              <a:t>If you have additional domain knowledge about the relationship between rainfall and LOS, you can incorporate handcrafted features derived from the rainfall and street data. These features may capture specific characteristics or interactions that are relevant to the problem. Once the features are engineered, you can apply traditional machine learning algorithms, such as random forests or support vector machines, to build a predictive model.</a:t>
            </a:r>
          </a:p>
          <a:p>
            <a:endParaRPr lang="en-US" b="0" i="0" dirty="0">
              <a:solidFill>
                <a:srgbClr val="000000"/>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21</a:t>
            </a:fld>
            <a:endParaRPr lang="en-US" dirty="0"/>
          </a:p>
        </p:txBody>
      </p:sp>
    </p:spTree>
    <p:extLst>
      <p:ext uri="{BB962C8B-B14F-4D97-AF65-F5344CB8AC3E}">
        <p14:creationId xmlns:p14="http://schemas.microsoft.com/office/powerpoint/2010/main" val="2078974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sz="1800" b="0" i="0" u="none" strike="noStrike" baseline="0" dirty="0">
                <a:latin typeface="TimesNewRoman"/>
              </a:rPr>
              <a:t>Let Dn = Xn – Yn, </a:t>
            </a:r>
            <a:r>
              <a:rPr lang="en-US" sz="1800" b="0" i="0" u="none" strike="noStrike" baseline="0" dirty="0">
                <a:latin typeface="TimesNewRoman"/>
              </a:rPr>
              <a:t>and </a:t>
            </a:r>
            <a:r>
              <a:rPr lang="en-US" sz="1800" b="0" i="1" u="none" strike="noStrike" baseline="0" dirty="0">
                <a:latin typeface="TimesNewRoman,Italic"/>
              </a:rPr>
              <a:t>d </a:t>
            </a:r>
            <a:r>
              <a:rPr lang="en-US" sz="1800" b="0" i="0" u="none" strike="noStrike" baseline="0" dirty="0">
                <a:latin typeface="TimesNewRoman"/>
              </a:rPr>
              <a:t>, Sn^2</a:t>
            </a:r>
            <a:r>
              <a:rPr lang="en-US" sz="1800" b="0" i="1" u="none" strike="noStrike" baseline="0" dirty="0">
                <a:latin typeface="TimesNewRoman,Italic"/>
              </a:rPr>
              <a:t> </a:t>
            </a:r>
            <a:r>
              <a:rPr lang="en-US" sz="1800" b="0" i="0" u="none" strike="noStrike" baseline="0" dirty="0">
                <a:latin typeface="TimesNewRoman"/>
              </a:rPr>
              <a:t>represent the sample mean and the observed value of the sample variance.</a:t>
            </a:r>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8</a:t>
            </a:fld>
            <a:endParaRPr lang="en-US" dirty="0"/>
          </a:p>
        </p:txBody>
      </p:sp>
    </p:spTree>
    <p:extLst>
      <p:ext uri="{BB962C8B-B14F-4D97-AF65-F5344CB8AC3E}">
        <p14:creationId xmlns:p14="http://schemas.microsoft.com/office/powerpoint/2010/main" val="1484597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latin typeface="URWPalladioL-Roma"/>
              </a:rPr>
              <a:t>Hypothesis testing </a:t>
            </a:r>
            <a:r>
              <a:rPr lang="en-US" sz="1800" b="0" i="0" u="none" strike="noStrike" baseline="0" dirty="0">
                <a:latin typeface="URWPalladioL-Roma"/>
              </a:rPr>
              <a:t>was performed on the results of the regression analysis. A value of</a:t>
            </a:r>
          </a:p>
          <a:p>
            <a:pPr algn="l"/>
            <a:r>
              <a:rPr lang="en-US" sz="1800" b="0" i="0" u="none" strike="noStrike" baseline="0" dirty="0">
                <a:latin typeface="URWPalladioL-Ital"/>
              </a:rPr>
              <a:t>p </a:t>
            </a:r>
            <a:r>
              <a:rPr lang="en-US" sz="1800" b="0" i="0" u="none" strike="noStrike" baseline="0" dirty="0">
                <a:latin typeface="URWPalladioL-Roma"/>
              </a:rPr>
              <a:t>&lt; 0.05 was considered statistically significant.</a:t>
            </a:r>
          </a:p>
          <a:p>
            <a:pPr algn="l"/>
            <a:endParaRPr lang="en-US" sz="1800" b="0" i="0" u="none" strike="noStrike" baseline="0" dirty="0">
              <a:latin typeface="URWPalladioL-Roma"/>
            </a:endParaRPr>
          </a:p>
          <a:p>
            <a:pPr algn="l"/>
            <a:r>
              <a:rPr lang="en-US" sz="1800" b="0" i="0" u="none" strike="noStrike" baseline="0" dirty="0">
                <a:latin typeface="URWPalladioL-Roma"/>
              </a:rPr>
              <a:t>In </a:t>
            </a:r>
            <a:r>
              <a:rPr lang="en-US" sz="1800" b="1" i="0" u="none" strike="noStrike" baseline="0" dirty="0">
                <a:latin typeface="URWPalladioL-Roma"/>
              </a:rPr>
              <a:t>this vulnerability evaluation </a:t>
            </a:r>
            <a:r>
              <a:rPr lang="en-US" sz="1800" b="0" i="0" u="none" strike="noStrike" baseline="0" dirty="0">
                <a:latin typeface="URWPalladioL-Roma"/>
              </a:rPr>
              <a:t>index, the slope of the regression coefficient represents</a:t>
            </a:r>
          </a:p>
          <a:p>
            <a:pPr algn="l"/>
            <a:r>
              <a:rPr lang="en-US" sz="1800" b="0" i="0" u="none" strike="noStrike" baseline="0" dirty="0">
                <a:latin typeface="URWPalladioL-Roma"/>
              </a:rPr>
              <a:t>the degree of influence of the rainfall intensity on the urban traffic congestion index, i.e.,</a:t>
            </a:r>
          </a:p>
          <a:p>
            <a:pPr algn="l"/>
            <a:r>
              <a:rPr lang="en-US" sz="1800" b="0" i="0" u="none" strike="noStrike" baseline="0" dirty="0">
                <a:latin typeface="URWPalladioL-Roma"/>
              </a:rPr>
              <a:t>the traffic vulnerability index.</a:t>
            </a:r>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11</a:t>
            </a:fld>
            <a:endParaRPr lang="en-US" dirty="0"/>
          </a:p>
        </p:txBody>
      </p:sp>
    </p:spTree>
    <p:extLst>
      <p:ext uri="{BB962C8B-B14F-4D97-AF65-F5344CB8AC3E}">
        <p14:creationId xmlns:p14="http://schemas.microsoft.com/office/powerpoint/2010/main" val="2583821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12</a:t>
            </a:fld>
            <a:endParaRPr lang="en-US" dirty="0"/>
          </a:p>
        </p:txBody>
      </p:sp>
    </p:spTree>
    <p:extLst>
      <p:ext uri="{BB962C8B-B14F-4D97-AF65-F5344CB8AC3E}">
        <p14:creationId xmlns:p14="http://schemas.microsoft.com/office/powerpoint/2010/main" val="2520611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URWPalladioL-Roma"/>
              </a:rPr>
              <a:t>Sensitivity </a:t>
            </a:r>
            <a:r>
              <a:rPr lang="en-US" sz="1800" b="0" i="0" u="none" strike="noStrike" baseline="0" dirty="0">
                <a:latin typeface="CMR10"/>
              </a:rPr>
              <a:t>= </a:t>
            </a:r>
            <a:r>
              <a:rPr lang="en-US" sz="1800" b="0" i="0" u="none" strike="noStrike" baseline="0" dirty="0">
                <a:latin typeface="URWPalladioL-Ital"/>
              </a:rPr>
              <a:t>TP / (TP </a:t>
            </a:r>
            <a:r>
              <a:rPr lang="en-US" sz="1800" b="0" i="0" u="none" strike="noStrike" baseline="0" dirty="0">
                <a:latin typeface="CMR10"/>
              </a:rPr>
              <a:t>+ </a:t>
            </a:r>
            <a:r>
              <a:rPr lang="en-US" sz="1800" b="0" i="0" u="none" strike="noStrike" baseline="0" dirty="0">
                <a:latin typeface="URWPalladioL-Ital"/>
              </a:rPr>
              <a:t>FN)</a:t>
            </a:r>
          </a:p>
          <a:p>
            <a:pPr algn="l"/>
            <a:endParaRPr lang="en-US" sz="1800" b="0" i="0" u="none" strike="noStrike" baseline="0" dirty="0">
              <a:latin typeface="URWPalladioL-Ital"/>
            </a:endParaRPr>
          </a:p>
          <a:p>
            <a:pPr algn="l"/>
            <a:r>
              <a:rPr lang="en-US" sz="1800" b="0" i="0" u="none" strike="noStrike" baseline="0" dirty="0">
                <a:latin typeface="URWPalladioL-Roma"/>
              </a:rPr>
              <a:t>Specificity </a:t>
            </a:r>
            <a:r>
              <a:rPr lang="en-US" sz="1800" b="0" i="0" u="none" strike="noStrike" baseline="0" dirty="0">
                <a:latin typeface="CMR10"/>
              </a:rPr>
              <a:t>= </a:t>
            </a:r>
            <a:r>
              <a:rPr lang="en-US" sz="1800" b="0" i="0" u="none" strike="noStrike" baseline="0" dirty="0">
                <a:latin typeface="URWPalladioL-Ital"/>
              </a:rPr>
              <a:t>TN / (TN </a:t>
            </a:r>
            <a:r>
              <a:rPr lang="en-US" sz="1800" b="0" i="0" u="none" strike="noStrike" baseline="0" dirty="0">
                <a:latin typeface="CMR10"/>
              </a:rPr>
              <a:t>+ </a:t>
            </a:r>
            <a:r>
              <a:rPr lang="en-US" sz="1800" b="0" i="0" u="none" strike="noStrike" baseline="0" dirty="0">
                <a:latin typeface="URWPalladioL-Ital"/>
              </a:rPr>
              <a:t>FP)</a:t>
            </a:r>
          </a:p>
          <a:p>
            <a:pPr algn="l"/>
            <a:endParaRPr lang="en-US" sz="1800" b="0" i="0" u="none" strike="noStrike" baseline="0" dirty="0">
              <a:latin typeface="URWPalladioL-Ital"/>
            </a:endParaRPr>
          </a:p>
          <a:p>
            <a:pPr algn="l"/>
            <a:r>
              <a:rPr lang="en-US" sz="1800" b="0" i="0" u="none" strike="noStrike" baseline="0" dirty="0">
                <a:latin typeface="URWPalladioL-Bold"/>
              </a:rPr>
              <a:t>Positive Predictive Value (PPV) = </a:t>
            </a:r>
            <a:r>
              <a:rPr lang="en-US" sz="1800" b="0" i="0" u="none" strike="noStrike" baseline="0" dirty="0">
                <a:latin typeface="URWPalladioL-Ital"/>
              </a:rPr>
              <a:t>TP / (TP </a:t>
            </a:r>
            <a:r>
              <a:rPr lang="en-US" sz="1800" b="0" i="0" u="none" strike="noStrike" baseline="0" dirty="0">
                <a:latin typeface="CMR10"/>
              </a:rPr>
              <a:t>+ </a:t>
            </a:r>
            <a:r>
              <a:rPr lang="en-US" sz="1800" b="0" i="0" u="none" strike="noStrike" baseline="0" dirty="0">
                <a:latin typeface="URWPalladioL-Ital"/>
              </a:rPr>
              <a:t>FP)</a:t>
            </a:r>
          </a:p>
          <a:p>
            <a:pPr algn="l"/>
            <a:endParaRPr lang="en-US" sz="1800" b="0" i="0" u="none" strike="noStrike" baseline="0" dirty="0">
              <a:latin typeface="URWPalladioL-Ital"/>
            </a:endParaRPr>
          </a:p>
          <a:p>
            <a:pPr algn="l"/>
            <a:r>
              <a:rPr lang="en-US" sz="1800" b="0" i="0" u="none" strike="noStrike" baseline="0" dirty="0">
                <a:latin typeface="URWPalladioL-Bold"/>
              </a:rPr>
              <a:t>Negative Predictive Value (NPV)</a:t>
            </a:r>
            <a:r>
              <a:rPr lang="en-US" sz="1800" b="0" i="0" u="none" strike="noStrike" baseline="0" dirty="0">
                <a:latin typeface="URWPalladioL-Ital"/>
              </a:rPr>
              <a:t> = TN / (TN </a:t>
            </a:r>
            <a:r>
              <a:rPr lang="en-US" sz="1800" b="0" i="0" u="none" strike="noStrike" baseline="0" dirty="0">
                <a:latin typeface="CMR10"/>
              </a:rPr>
              <a:t>+ </a:t>
            </a:r>
            <a:r>
              <a:rPr lang="en-US" sz="1800" b="0" i="0" u="none" strike="noStrike" baseline="0" dirty="0">
                <a:latin typeface="URWPalladioL-Ital"/>
              </a:rPr>
              <a:t>FN)</a:t>
            </a:r>
          </a:p>
          <a:p>
            <a:pPr algn="l"/>
            <a:endParaRPr lang="en-US" sz="1800" b="0" i="0" u="none" strike="noStrike" baseline="0" dirty="0">
              <a:latin typeface="URWPalladioL-Ital"/>
            </a:endParaRPr>
          </a:p>
          <a:p>
            <a:pPr algn="l"/>
            <a:r>
              <a:rPr lang="en-US" sz="1800" b="0" i="0" u="none" strike="noStrike" baseline="0" dirty="0">
                <a:latin typeface="URWPalladioL-Roma"/>
              </a:rPr>
              <a:t>Accuracy </a:t>
            </a:r>
            <a:r>
              <a:rPr lang="en-US" sz="1800" b="0" i="0" u="none" strike="noStrike" baseline="0" dirty="0">
                <a:latin typeface="CMR10"/>
              </a:rPr>
              <a:t>= (</a:t>
            </a:r>
            <a:r>
              <a:rPr lang="en-US" sz="1800" b="0" i="0" u="none" strike="noStrike" baseline="0" dirty="0">
                <a:latin typeface="URWPalladioL-Ital"/>
              </a:rPr>
              <a:t>TP </a:t>
            </a:r>
            <a:r>
              <a:rPr lang="en-US" sz="1800" b="0" i="0" u="none" strike="noStrike" baseline="0" dirty="0">
                <a:latin typeface="CMR10"/>
              </a:rPr>
              <a:t>+ </a:t>
            </a:r>
            <a:r>
              <a:rPr lang="en-US" sz="1800" b="0" i="0" u="none" strike="noStrike" baseline="0" dirty="0">
                <a:latin typeface="URWPalladioL-Ital"/>
              </a:rPr>
              <a:t>TN) / (TP </a:t>
            </a:r>
            <a:r>
              <a:rPr lang="en-US" sz="1800" b="0" i="0" u="none" strike="noStrike" baseline="0" dirty="0">
                <a:latin typeface="CMR10"/>
              </a:rPr>
              <a:t>+ </a:t>
            </a:r>
            <a:r>
              <a:rPr lang="en-US" sz="1800" b="0" i="0" u="none" strike="noStrike" baseline="0" dirty="0">
                <a:latin typeface="URWPalladioL-Ital"/>
              </a:rPr>
              <a:t>TN </a:t>
            </a:r>
            <a:r>
              <a:rPr lang="en-US" sz="1800" b="0" i="0" u="none" strike="noStrike" baseline="0" dirty="0">
                <a:latin typeface="CMR10"/>
              </a:rPr>
              <a:t>+ </a:t>
            </a:r>
            <a:r>
              <a:rPr lang="en-US" sz="1800" b="0" i="0" u="none" strike="noStrike" baseline="0" dirty="0">
                <a:latin typeface="URWPalladioL-Ital"/>
              </a:rPr>
              <a:t>FP </a:t>
            </a:r>
            <a:r>
              <a:rPr lang="en-US" sz="1800" b="0" i="0" u="none" strike="noStrike" baseline="0" dirty="0">
                <a:latin typeface="CMR10"/>
              </a:rPr>
              <a:t>+ </a:t>
            </a:r>
            <a:r>
              <a:rPr lang="en-US" sz="1800" b="0" i="0" u="none" strike="noStrike" baseline="0" dirty="0">
                <a:latin typeface="URWPalladioL-Ital"/>
              </a:rPr>
              <a:t>FN)</a:t>
            </a:r>
            <a:endParaRPr lang="en-US" b="0" dirty="0"/>
          </a:p>
        </p:txBody>
      </p:sp>
      <p:sp>
        <p:nvSpPr>
          <p:cNvPr id="4" name="Slide Number Placeholder 3"/>
          <p:cNvSpPr>
            <a:spLocks noGrp="1"/>
          </p:cNvSpPr>
          <p:nvPr>
            <p:ph type="sldNum" sz="quarter" idx="5"/>
          </p:nvPr>
        </p:nvSpPr>
        <p:spPr/>
        <p:txBody>
          <a:bodyPr/>
          <a:lstStyle/>
          <a:p>
            <a:fld id="{CED33291-C0D9-4415-AEC4-F67D377A5ADC}" type="slidenum">
              <a:rPr lang="en-US" smtClean="0"/>
              <a:t>13</a:t>
            </a:fld>
            <a:endParaRPr lang="en-US" dirty="0"/>
          </a:p>
        </p:txBody>
      </p:sp>
    </p:spTree>
    <p:extLst>
      <p:ext uri="{BB962C8B-B14F-4D97-AF65-F5344CB8AC3E}">
        <p14:creationId xmlns:p14="http://schemas.microsoft.com/office/powerpoint/2010/main" val="2865932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pple-system"/>
              </a:rPr>
              <a:t>Correlation Tests:</a:t>
            </a:r>
            <a:br>
              <a:rPr lang="en-US" b="0" i="0" dirty="0">
                <a:solidFill>
                  <a:srgbClr val="000000"/>
                </a:solidFill>
                <a:effectLst/>
                <a:latin typeface="-apple-system"/>
              </a:rPr>
            </a:br>
            <a:r>
              <a:rPr lang="en-US" b="0" i="0" dirty="0">
                <a:solidFill>
                  <a:srgbClr val="000000"/>
                </a:solidFill>
                <a:effectLst/>
                <a:latin typeface="-apple-system"/>
              </a:rPr>
              <a:t>Example: Let's say you want to test if there is a correlation between rainfall and the number of umbrellas sold in a city. You collect data for different days, recording the amount of rainfall (in millimeters) and the corresponding number of umbrellas sold. You can then use a correlation test, such as the Pearson correlation test, to determine if there is a significant correlation between rainfall and umbrella sales.</a:t>
            </a:r>
          </a:p>
          <a:p>
            <a:endParaRPr lang="en-US" b="0" i="0" dirty="0">
              <a:solidFill>
                <a:srgbClr val="000000"/>
              </a:solidFill>
              <a:effectLst/>
              <a:latin typeface="-apple-system"/>
            </a:endParaRPr>
          </a:p>
          <a:p>
            <a:r>
              <a:rPr lang="en-US" b="0" i="0" dirty="0">
                <a:solidFill>
                  <a:srgbClr val="000000"/>
                </a:solidFill>
                <a:effectLst/>
                <a:latin typeface="-apple-system"/>
              </a:rPr>
              <a:t>Parametric Statistical Hypothesis Tests:</a:t>
            </a:r>
            <a:endParaRPr lang="en-US" dirty="0"/>
          </a:p>
          <a:p>
            <a:r>
              <a:rPr lang="en-US" b="0" i="0" dirty="0">
                <a:solidFill>
                  <a:srgbClr val="000000"/>
                </a:solidFill>
                <a:effectLst/>
                <a:latin typeface="-apple-system"/>
              </a:rPr>
              <a:t>Example: Suppose you are comparing the mean heights of two different populations, A and B. You collect height measurements from random samples of individuals from each population. To determine if there is a significant difference in the mean heights between the two populations, you can perform a t-test, such as an independent samples t-test or a paired samples t-test, depending on the nature of your data.</a:t>
            </a:r>
          </a:p>
          <a:p>
            <a:endParaRPr lang="en-US" b="0" i="0" dirty="0">
              <a:solidFill>
                <a:srgbClr val="000000"/>
              </a:solidFill>
              <a:effectLst/>
              <a:latin typeface="-apple-system"/>
            </a:endParaRPr>
          </a:p>
          <a:p>
            <a:r>
              <a:rPr lang="en-US" b="0" i="0" dirty="0">
                <a:solidFill>
                  <a:srgbClr val="000000"/>
                </a:solidFill>
                <a:effectLst/>
                <a:latin typeface="-apple-system"/>
              </a:rPr>
              <a:t>Nonparametric Statistical Hypothesis Tests:</a:t>
            </a:r>
          </a:p>
          <a:p>
            <a:r>
              <a:rPr lang="en-US" b="0" i="0" dirty="0">
                <a:solidFill>
                  <a:srgbClr val="000000"/>
                </a:solidFill>
                <a:effectLst/>
                <a:latin typeface="-apple-system"/>
              </a:rPr>
              <a:t>Example: Let's say you want to compare the median commute times between two cities, X and Y. You collect data on commute times from random samples of individuals in each city. Since the data may not follow a normal distribution, you can use the Mann-Whitney U test, a nonparametric test, to determine if there is a significant difference in the median commute times between the two cities.</a:t>
            </a:r>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14</a:t>
            </a:fld>
            <a:endParaRPr lang="en-US" dirty="0"/>
          </a:p>
        </p:txBody>
      </p:sp>
    </p:spTree>
    <p:extLst>
      <p:ext uri="{BB962C8B-B14F-4D97-AF65-F5344CB8AC3E}">
        <p14:creationId xmlns:p14="http://schemas.microsoft.com/office/powerpoint/2010/main" val="2065374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pple-system"/>
              </a:rPr>
              <a:t>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pple-system"/>
              </a:rPr>
              <a:t>In this equation, the exponent β represents the sensitivity of flow rate to changes in speed. A value of β less than 1 indicates sub-linear growth, where flow rate increases at a decreasing rate as speed increases. A value of β equal to 1 represents linear growth, where flow rate increases proportionally with speed. A value of β greater than 1 indicates super-linear growth, where flow rate increases at an accelerating rate as speed increases.</a:t>
            </a:r>
            <a:endParaRPr lang="en-US" dirty="0"/>
          </a:p>
          <a:p>
            <a:endParaRPr lang="en-US" dirty="0"/>
          </a:p>
          <a:p>
            <a:endParaRPr lang="en-US" dirty="0"/>
          </a:p>
          <a:p>
            <a:pPr algn="l"/>
            <a:r>
              <a:rPr lang="en-US" b="0" i="0" dirty="0">
                <a:solidFill>
                  <a:srgbClr val="000000"/>
                </a:solidFill>
                <a:effectLst/>
                <a:latin typeface="-apple-system"/>
              </a:rPr>
              <a:t>Based on these factors, the shape of the MFD can take different forms:</a:t>
            </a:r>
          </a:p>
          <a:p>
            <a:pPr algn="l">
              <a:buFont typeface="Arial" panose="020B0604020202020204" pitchFamily="34" charset="0"/>
              <a:buChar char="•"/>
            </a:pPr>
            <a:r>
              <a:rPr lang="en-US" b="0" i="0" dirty="0">
                <a:solidFill>
                  <a:srgbClr val="000000"/>
                </a:solidFill>
                <a:effectLst/>
                <a:latin typeface="-apple-system"/>
              </a:rPr>
              <a:t>Linear: In some cases, the MFD may exhibit a linear relationship, where the flow rate increases linearly with density up to the point of maximum flow rate (capacity), and then starts to decrease as density continues to rise due to congestion.</a:t>
            </a:r>
          </a:p>
          <a:p>
            <a:pPr algn="l">
              <a:buFont typeface="Arial" panose="020B0604020202020204" pitchFamily="34" charset="0"/>
              <a:buChar char="•"/>
            </a:pPr>
            <a:r>
              <a:rPr lang="en-US" b="0" i="0" dirty="0">
                <a:solidFill>
                  <a:srgbClr val="000000"/>
                </a:solidFill>
                <a:effectLst/>
                <a:latin typeface="-apple-system"/>
              </a:rPr>
              <a:t>Concave: A concave-shaped MFD indicates a gradual increase in flow rate with density at low densities, reaching a maximum at the capacity point, and then decreasing more rapidly as congestion intensifies.</a:t>
            </a:r>
          </a:p>
          <a:p>
            <a:pPr algn="l">
              <a:buFont typeface="Arial" panose="020B0604020202020204" pitchFamily="34" charset="0"/>
              <a:buChar char="•"/>
            </a:pPr>
            <a:r>
              <a:rPr lang="en-US" b="0" i="0" dirty="0">
                <a:solidFill>
                  <a:srgbClr val="000000"/>
                </a:solidFill>
                <a:effectLst/>
                <a:latin typeface="-apple-system"/>
              </a:rPr>
              <a:t>Convex: A convex-shaped MFD indicates a slower increase in flow rate with density at low densities, reaching a maximum at the capacity point, and then decreasing more gradually as congestion builds up.</a:t>
            </a:r>
          </a:p>
          <a:p>
            <a:pPr algn="l">
              <a:buFont typeface="Arial" panose="020B0604020202020204" pitchFamily="34" charset="0"/>
              <a:buChar char="•"/>
            </a:pPr>
            <a:r>
              <a:rPr lang="en-US" b="0" i="0" dirty="0">
                <a:solidFill>
                  <a:srgbClr val="000000"/>
                </a:solidFill>
                <a:effectLst/>
                <a:latin typeface="-apple-system"/>
              </a:rPr>
              <a:t>S-shaped: An S-shaped MFD represents a combination of concave and convex curves, where the flow rate increases slowly at low densities, reaches a maximum at capacity, and then decreases moderately before declining more rapidly at high densities.</a:t>
            </a:r>
          </a:p>
          <a:p>
            <a:endParaRPr lang="en-US" dirty="0"/>
          </a:p>
          <a:p>
            <a:r>
              <a:rPr lang="en-US" b="0" i="0" dirty="0">
                <a:solidFill>
                  <a:srgbClr val="000000"/>
                </a:solidFill>
                <a:effectLst/>
                <a:latin typeface="-apple-system"/>
              </a:rPr>
              <a:t>In this equation, the exponent β represents the sensitivity of flow rate to changes in speed. A value of β less than 1 indicates sub-linear growth, where flow rate increases at a decreasing rate as speed increases. A value of β equal to 1 represents linear growth, where flow rate increases proportionally with speed. A value of β greater than 1 indicates super-linear growth, where flow rate increases at an accelerating rate as speed increases.</a:t>
            </a:r>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15</a:t>
            </a:fld>
            <a:endParaRPr lang="en-US" dirty="0"/>
          </a:p>
        </p:txBody>
      </p:sp>
    </p:spTree>
    <p:extLst>
      <p:ext uri="{BB962C8B-B14F-4D97-AF65-F5344CB8AC3E}">
        <p14:creationId xmlns:p14="http://schemas.microsoft.com/office/powerpoint/2010/main" val="3185395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p:txBody>
      </p:sp>
      <p:sp>
        <p:nvSpPr>
          <p:cNvPr id="4" name="Slide Number Placeholder 3"/>
          <p:cNvSpPr>
            <a:spLocks noGrp="1"/>
          </p:cNvSpPr>
          <p:nvPr>
            <p:ph type="sldNum" sz="quarter" idx="5"/>
          </p:nvPr>
        </p:nvSpPr>
        <p:spPr/>
        <p:txBody>
          <a:bodyPr/>
          <a:lstStyle/>
          <a:p>
            <a:fld id="{CED33291-C0D9-4415-AEC4-F67D377A5ADC}" type="slidenum">
              <a:rPr lang="en-US" smtClean="0"/>
              <a:t>16</a:t>
            </a:fld>
            <a:endParaRPr lang="en-US" dirty="0"/>
          </a:p>
        </p:txBody>
      </p:sp>
    </p:spTree>
    <p:extLst>
      <p:ext uri="{BB962C8B-B14F-4D97-AF65-F5344CB8AC3E}">
        <p14:creationId xmlns:p14="http://schemas.microsoft.com/office/powerpoint/2010/main" val="3023789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p>
        </p:txBody>
      </p:sp>
      <p:sp>
        <p:nvSpPr>
          <p:cNvPr id="4" name="Slide Number Placeholder 3"/>
          <p:cNvSpPr>
            <a:spLocks noGrp="1"/>
          </p:cNvSpPr>
          <p:nvPr>
            <p:ph type="sldNum" sz="quarter" idx="5"/>
          </p:nvPr>
        </p:nvSpPr>
        <p:spPr/>
        <p:txBody>
          <a:bodyPr/>
          <a:lstStyle/>
          <a:p>
            <a:fld id="{CED33291-C0D9-4415-AEC4-F67D377A5ADC}" type="slidenum">
              <a:rPr lang="en-US" smtClean="0"/>
              <a:t>17</a:t>
            </a:fld>
            <a:endParaRPr lang="en-US" dirty="0"/>
          </a:p>
        </p:txBody>
      </p:sp>
    </p:spTree>
    <p:extLst>
      <p:ext uri="{BB962C8B-B14F-4D97-AF65-F5344CB8AC3E}">
        <p14:creationId xmlns:p14="http://schemas.microsoft.com/office/powerpoint/2010/main" val="4197285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3E75C5-29D3-4C15-84D1-8362B166F96A}" type="datetime1">
              <a:rPr lang="en-US" smtClean="0"/>
              <a:t>11/15/2023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531CA1-DEB4-402E-9167-0C307A79501F}" type="datetime1">
              <a:rPr lang="en-US" smtClean="0"/>
              <a:t>11/15/2023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3C72AB-E93D-4FB8-B5F6-1DDB8A8A41E3}" type="datetime1">
              <a:rPr lang="en-US" smtClean="0"/>
              <a:t>11/15/2023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77233A-9A07-4C31-BA2E-9EA24AF297A2}" type="datetime1">
              <a:rPr lang="en-US" smtClean="0"/>
              <a:t>11/15/2023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527678-CFA2-4ECC-888A-DB09268644CE}" type="datetime1">
              <a:rPr lang="en-US" smtClean="0"/>
              <a:t>11/15/2023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084184E-CCF9-4883-8255-B328E01258C3}" type="datetime1">
              <a:rPr lang="en-US" smtClean="0"/>
              <a:t>11/15/2023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1CD46992-2C49-4672-9AD1-236F0D26435E}" type="datetime1">
              <a:rPr lang="en-US" smtClean="0"/>
              <a:t>11/15/2023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353485BF-55E8-4C2A-B3E5-99F09F1D288A}" type="datetime1">
              <a:rPr lang="en-US" smtClean="0"/>
              <a:t>11/15/2023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45CACB-0F02-4EA5-B631-C6C0CF7D2107}" type="datetime1">
              <a:rPr lang="en-US" smtClean="0"/>
              <a:t>11/15/2023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DE994DF-9A8F-496D-8ACC-D87EFCE101D3}" type="datetime1">
              <a:rPr lang="en-US" smtClean="0"/>
              <a:t>11/15/2023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962AB5A-DAA6-4766-8F8C-2B327F621DAB}" type="datetime1">
              <a:rPr lang="en-US" smtClean="0"/>
              <a:t>11/15/2023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4D5AC31D-DAE2-4DE8-A464-ADB7ECE3B245}" type="datetime1">
              <a:rPr lang="en-US" smtClean="0"/>
              <a:t>11/15/2023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20" y="-1"/>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421341" y="1298448"/>
            <a:ext cx="3907196" cy="3255264"/>
          </a:xfrm>
        </p:spPr>
        <p:txBody>
          <a:bodyPr>
            <a:normAutofit/>
          </a:bodyPr>
          <a:lstStyle/>
          <a:p>
            <a:pPr algn="ctr"/>
            <a:r>
              <a:rPr lang="en-US" sz="4400" dirty="0"/>
              <a:t>Research Project</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421341" y="4670246"/>
            <a:ext cx="3907195" cy="914400"/>
          </a:xfrm>
        </p:spPr>
        <p:txBody>
          <a:bodyPr>
            <a:normAutofit/>
          </a:bodyPr>
          <a:lstStyle/>
          <a:p>
            <a:r>
              <a:rPr lang="en-US" sz="2400" b="1" dirty="0"/>
              <a:t>LOS Prediction Under Rainy Condition</a:t>
            </a:r>
            <a:endParaRPr lang="en-US" b="1" dirty="0"/>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E611B892-6462-48D0-95F9-A282C1FC8EE9}"/>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D07B3-BC1F-43FA-8812-879BE0C782AD}"/>
              </a:ext>
            </a:extLst>
          </p:cNvPr>
          <p:cNvSpPr>
            <a:spLocks noGrp="1"/>
          </p:cNvSpPr>
          <p:nvPr>
            <p:ph type="title"/>
          </p:nvPr>
        </p:nvSpPr>
        <p:spPr/>
        <p:txBody>
          <a:bodyPr/>
          <a:lstStyle/>
          <a:p>
            <a:r>
              <a:rPr lang="en-US" dirty="0"/>
              <a:t>MFD Results</a:t>
            </a:r>
          </a:p>
        </p:txBody>
      </p:sp>
      <p:pic>
        <p:nvPicPr>
          <p:cNvPr id="5" name="Content Placeholder 4">
            <a:extLst>
              <a:ext uri="{FF2B5EF4-FFF2-40B4-BE49-F238E27FC236}">
                <a16:creationId xmlns:a16="http://schemas.microsoft.com/office/drawing/2014/main" id="{1F1614C8-B7DB-45D8-86E7-5231FCA8DD30}"/>
              </a:ext>
            </a:extLst>
          </p:cNvPr>
          <p:cNvPicPr>
            <a:picLocks noGrp="1" noChangeAspect="1"/>
          </p:cNvPicPr>
          <p:nvPr>
            <p:ph idx="1"/>
          </p:nvPr>
        </p:nvPicPr>
        <p:blipFill>
          <a:blip r:embed="rId2"/>
          <a:stretch>
            <a:fillRect/>
          </a:stretch>
        </p:blipFill>
        <p:spPr>
          <a:xfrm>
            <a:off x="3769346" y="4345967"/>
            <a:ext cx="7315200" cy="933244"/>
          </a:xfrm>
        </p:spPr>
      </p:pic>
      <p:pic>
        <p:nvPicPr>
          <p:cNvPr id="7" name="Picture 6">
            <a:extLst>
              <a:ext uri="{FF2B5EF4-FFF2-40B4-BE49-F238E27FC236}">
                <a16:creationId xmlns:a16="http://schemas.microsoft.com/office/drawing/2014/main" id="{E394CD21-A2C8-4903-96E9-A0B8AA73582B}"/>
              </a:ext>
            </a:extLst>
          </p:cNvPr>
          <p:cNvPicPr>
            <a:picLocks noChangeAspect="1"/>
          </p:cNvPicPr>
          <p:nvPr/>
        </p:nvPicPr>
        <p:blipFill>
          <a:blip r:embed="rId3"/>
          <a:stretch>
            <a:fillRect/>
          </a:stretch>
        </p:blipFill>
        <p:spPr>
          <a:xfrm>
            <a:off x="3624560" y="5279211"/>
            <a:ext cx="7803556" cy="891617"/>
          </a:xfrm>
          <a:prstGeom prst="rect">
            <a:avLst/>
          </a:prstGeom>
        </p:spPr>
      </p:pic>
      <p:pic>
        <p:nvPicPr>
          <p:cNvPr id="9" name="Picture 8">
            <a:extLst>
              <a:ext uri="{FF2B5EF4-FFF2-40B4-BE49-F238E27FC236}">
                <a16:creationId xmlns:a16="http://schemas.microsoft.com/office/drawing/2014/main" id="{B62FCA38-9CD8-46F2-B27E-2640CE009079}"/>
              </a:ext>
            </a:extLst>
          </p:cNvPr>
          <p:cNvPicPr>
            <a:picLocks noChangeAspect="1"/>
          </p:cNvPicPr>
          <p:nvPr/>
        </p:nvPicPr>
        <p:blipFill>
          <a:blip r:embed="rId4"/>
          <a:stretch>
            <a:fillRect/>
          </a:stretch>
        </p:blipFill>
        <p:spPr>
          <a:xfrm>
            <a:off x="4711289" y="727332"/>
            <a:ext cx="5630098" cy="3152013"/>
          </a:xfrm>
          <a:prstGeom prst="rect">
            <a:avLst/>
          </a:prstGeom>
        </p:spPr>
      </p:pic>
      <p:sp>
        <p:nvSpPr>
          <p:cNvPr id="10" name="TextBox 9">
            <a:extLst>
              <a:ext uri="{FF2B5EF4-FFF2-40B4-BE49-F238E27FC236}">
                <a16:creationId xmlns:a16="http://schemas.microsoft.com/office/drawing/2014/main" id="{D744F1BA-B3FE-41BF-AC6D-448061CFEBED}"/>
              </a:ext>
            </a:extLst>
          </p:cNvPr>
          <p:cNvSpPr txBox="1"/>
          <p:nvPr/>
        </p:nvSpPr>
        <p:spPr>
          <a:xfrm>
            <a:off x="-1" y="0"/>
            <a:ext cx="11144181" cy="369332"/>
          </a:xfrm>
          <a:prstGeom prst="rect">
            <a:avLst/>
          </a:prstGeom>
          <a:noFill/>
        </p:spPr>
        <p:txBody>
          <a:bodyPr wrap="square" rtlCol="0">
            <a:spAutoFit/>
          </a:bodyPr>
          <a:lstStyle/>
          <a:p>
            <a:r>
              <a:rPr lang="en-US" dirty="0"/>
              <a:t>Assessing the Impact of Rainfall on Traffic Operation of Urban Road Network 2013</a:t>
            </a:r>
          </a:p>
        </p:txBody>
      </p:sp>
      <p:sp>
        <p:nvSpPr>
          <p:cNvPr id="11" name="Slide Number Placeholder 10">
            <a:extLst>
              <a:ext uri="{FF2B5EF4-FFF2-40B4-BE49-F238E27FC236}">
                <a16:creationId xmlns:a16="http://schemas.microsoft.com/office/drawing/2014/main" id="{2217DD71-6A13-4488-B844-7A376F986D56}"/>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Tree>
    <p:extLst>
      <p:ext uri="{BB962C8B-B14F-4D97-AF65-F5344CB8AC3E}">
        <p14:creationId xmlns:p14="http://schemas.microsoft.com/office/powerpoint/2010/main" val="3592691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911EE-5F13-47B1-9769-F52978313207}"/>
              </a:ext>
            </a:extLst>
          </p:cNvPr>
          <p:cNvSpPr>
            <a:spLocks noGrp="1"/>
          </p:cNvSpPr>
          <p:nvPr>
            <p:ph type="title"/>
          </p:nvPr>
        </p:nvSpPr>
        <p:spPr/>
        <p:txBody>
          <a:bodyPr>
            <a:normAutofit/>
          </a:bodyPr>
          <a:lstStyle/>
          <a:p>
            <a:r>
              <a:rPr lang="en-US" sz="2800" b="0" i="0" u="none" strike="noStrike" baseline="0" dirty="0">
                <a:latin typeface="Times New Roman" panose="02020603050405020304" pitchFamily="18" charset="0"/>
                <a:cs typeface="Times New Roman" panose="02020603050405020304" pitchFamily="18" charset="0"/>
              </a:rPr>
              <a:t>Vulnerability index</a:t>
            </a:r>
            <a:endParaRPr lang="en-US" sz="4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B362177-DF82-4505-B7D7-70C1EC73C2B4}"/>
              </a:ext>
            </a:extLst>
          </p:cNvPr>
          <p:cNvPicPr>
            <a:picLocks noChangeAspect="1"/>
          </p:cNvPicPr>
          <p:nvPr/>
        </p:nvPicPr>
        <p:blipFill>
          <a:blip r:embed="rId3"/>
          <a:stretch>
            <a:fillRect/>
          </a:stretch>
        </p:blipFill>
        <p:spPr>
          <a:xfrm>
            <a:off x="4049395" y="1065393"/>
            <a:ext cx="4287782" cy="4727213"/>
          </a:xfrm>
          <a:prstGeom prst="rect">
            <a:avLst/>
          </a:prstGeom>
        </p:spPr>
      </p:pic>
      <p:pic>
        <p:nvPicPr>
          <p:cNvPr id="6" name="Picture 5">
            <a:extLst>
              <a:ext uri="{FF2B5EF4-FFF2-40B4-BE49-F238E27FC236}">
                <a16:creationId xmlns:a16="http://schemas.microsoft.com/office/drawing/2014/main" id="{CD05B64E-0A9B-40A9-AFE2-5018E8D5684F}"/>
              </a:ext>
            </a:extLst>
          </p:cNvPr>
          <p:cNvPicPr>
            <a:picLocks noChangeAspect="1"/>
          </p:cNvPicPr>
          <p:nvPr/>
        </p:nvPicPr>
        <p:blipFill>
          <a:blip r:embed="rId4"/>
          <a:stretch>
            <a:fillRect/>
          </a:stretch>
        </p:blipFill>
        <p:spPr>
          <a:xfrm>
            <a:off x="8337176" y="1673571"/>
            <a:ext cx="2918713" cy="320068"/>
          </a:xfrm>
          <a:prstGeom prst="rect">
            <a:avLst/>
          </a:prstGeom>
        </p:spPr>
      </p:pic>
      <p:pic>
        <p:nvPicPr>
          <p:cNvPr id="8" name="Picture 7">
            <a:extLst>
              <a:ext uri="{FF2B5EF4-FFF2-40B4-BE49-F238E27FC236}">
                <a16:creationId xmlns:a16="http://schemas.microsoft.com/office/drawing/2014/main" id="{12EC79B8-5D3A-4493-9D54-00E6D766191B}"/>
              </a:ext>
            </a:extLst>
          </p:cNvPr>
          <p:cNvPicPr>
            <a:picLocks noChangeAspect="1"/>
          </p:cNvPicPr>
          <p:nvPr/>
        </p:nvPicPr>
        <p:blipFill>
          <a:blip r:embed="rId5"/>
          <a:stretch>
            <a:fillRect/>
          </a:stretch>
        </p:blipFill>
        <p:spPr>
          <a:xfrm>
            <a:off x="8436245" y="2070090"/>
            <a:ext cx="2720576" cy="937341"/>
          </a:xfrm>
          <a:prstGeom prst="rect">
            <a:avLst/>
          </a:prstGeom>
        </p:spPr>
      </p:pic>
      <p:pic>
        <p:nvPicPr>
          <p:cNvPr id="10" name="Picture 9">
            <a:extLst>
              <a:ext uri="{FF2B5EF4-FFF2-40B4-BE49-F238E27FC236}">
                <a16:creationId xmlns:a16="http://schemas.microsoft.com/office/drawing/2014/main" id="{953007AF-7320-4E2F-8F72-059A8CC81967}"/>
              </a:ext>
            </a:extLst>
          </p:cNvPr>
          <p:cNvPicPr>
            <a:picLocks noChangeAspect="1"/>
          </p:cNvPicPr>
          <p:nvPr/>
        </p:nvPicPr>
        <p:blipFill>
          <a:blip r:embed="rId6"/>
          <a:stretch>
            <a:fillRect/>
          </a:stretch>
        </p:blipFill>
        <p:spPr>
          <a:xfrm>
            <a:off x="7849455" y="1232310"/>
            <a:ext cx="3894157" cy="274344"/>
          </a:xfrm>
          <a:prstGeom prst="rect">
            <a:avLst/>
          </a:prstGeom>
        </p:spPr>
      </p:pic>
      <p:sp>
        <p:nvSpPr>
          <p:cNvPr id="11" name="TextBox 10">
            <a:extLst>
              <a:ext uri="{FF2B5EF4-FFF2-40B4-BE49-F238E27FC236}">
                <a16:creationId xmlns:a16="http://schemas.microsoft.com/office/drawing/2014/main" id="{58B3A3A4-859C-404A-87B7-B3C13E6100FD}"/>
              </a:ext>
            </a:extLst>
          </p:cNvPr>
          <p:cNvSpPr txBox="1"/>
          <p:nvPr/>
        </p:nvSpPr>
        <p:spPr>
          <a:xfrm>
            <a:off x="0" y="0"/>
            <a:ext cx="6507248" cy="369332"/>
          </a:xfrm>
          <a:prstGeom prst="rect">
            <a:avLst/>
          </a:prstGeom>
          <a:noFill/>
        </p:spPr>
        <p:txBody>
          <a:bodyPr wrap="square" rtlCol="0">
            <a:spAutoFit/>
          </a:bodyPr>
          <a:lstStyle/>
          <a:p>
            <a:r>
              <a:rPr lang="en-US" dirty="0"/>
              <a:t>Impact of Rainfall on Traffic Speed in Major Cities of China - 2021</a:t>
            </a:r>
          </a:p>
        </p:txBody>
      </p:sp>
      <p:sp>
        <p:nvSpPr>
          <p:cNvPr id="3" name="Slide Number Placeholder 2">
            <a:extLst>
              <a:ext uri="{FF2B5EF4-FFF2-40B4-BE49-F238E27FC236}">
                <a16:creationId xmlns:a16="http://schemas.microsoft.com/office/drawing/2014/main" id="{5A3D2275-FC80-46E6-A3E6-EBDD3E136D55}"/>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Tree>
    <p:extLst>
      <p:ext uri="{BB962C8B-B14F-4D97-AF65-F5344CB8AC3E}">
        <p14:creationId xmlns:p14="http://schemas.microsoft.com/office/powerpoint/2010/main" val="2015507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8CA1A-3E5F-4A4D-B45C-DEF37302DEA1}"/>
              </a:ext>
            </a:extLst>
          </p:cNvPr>
          <p:cNvSpPr>
            <a:spLocks noGrp="1"/>
          </p:cNvSpPr>
          <p:nvPr>
            <p:ph type="title"/>
          </p:nvPr>
        </p:nvSpPr>
        <p:spPr/>
        <p:txBody>
          <a:bodyPr>
            <a:normAutofit/>
          </a:bodyPr>
          <a:lstStyle/>
          <a:p>
            <a:r>
              <a:rPr lang="en-US" sz="2800" b="0" i="0" u="none" strike="noStrike" baseline="0" dirty="0">
                <a:latin typeface="Times New Roman" panose="02020603050405020304" pitchFamily="18" charset="0"/>
                <a:cs typeface="Times New Roman" panose="02020603050405020304" pitchFamily="18" charset="0"/>
              </a:rPr>
              <a:t>Vulnerability index</a:t>
            </a:r>
            <a:endParaRPr lang="en-US" sz="2800" dirty="0"/>
          </a:p>
        </p:txBody>
      </p:sp>
      <p:pic>
        <p:nvPicPr>
          <p:cNvPr id="4" name="Picture 3">
            <a:extLst>
              <a:ext uri="{FF2B5EF4-FFF2-40B4-BE49-F238E27FC236}">
                <a16:creationId xmlns:a16="http://schemas.microsoft.com/office/drawing/2014/main" id="{AC1778C5-95B5-4817-A472-B6523D18E8A4}"/>
              </a:ext>
            </a:extLst>
          </p:cNvPr>
          <p:cNvPicPr>
            <a:picLocks noChangeAspect="1"/>
          </p:cNvPicPr>
          <p:nvPr/>
        </p:nvPicPr>
        <p:blipFill>
          <a:blip r:embed="rId3"/>
          <a:stretch>
            <a:fillRect/>
          </a:stretch>
        </p:blipFill>
        <p:spPr>
          <a:xfrm>
            <a:off x="3983378" y="665749"/>
            <a:ext cx="7201524" cy="5517358"/>
          </a:xfrm>
          <a:prstGeom prst="rect">
            <a:avLst/>
          </a:prstGeom>
        </p:spPr>
      </p:pic>
      <p:sp>
        <p:nvSpPr>
          <p:cNvPr id="5" name="TextBox 4">
            <a:extLst>
              <a:ext uri="{FF2B5EF4-FFF2-40B4-BE49-F238E27FC236}">
                <a16:creationId xmlns:a16="http://schemas.microsoft.com/office/drawing/2014/main" id="{3AF03386-A8CB-4EDB-B126-6DD24DED4D29}"/>
              </a:ext>
            </a:extLst>
          </p:cNvPr>
          <p:cNvSpPr txBox="1"/>
          <p:nvPr/>
        </p:nvSpPr>
        <p:spPr>
          <a:xfrm>
            <a:off x="0" y="0"/>
            <a:ext cx="6507248" cy="369332"/>
          </a:xfrm>
          <a:prstGeom prst="rect">
            <a:avLst/>
          </a:prstGeom>
          <a:noFill/>
        </p:spPr>
        <p:txBody>
          <a:bodyPr wrap="square" rtlCol="0">
            <a:spAutoFit/>
          </a:bodyPr>
          <a:lstStyle/>
          <a:p>
            <a:r>
              <a:rPr lang="en-US" dirty="0"/>
              <a:t>Impact of Rainfall on Traffic Speed in Major Cities of China - 2021</a:t>
            </a:r>
          </a:p>
        </p:txBody>
      </p:sp>
      <p:sp>
        <p:nvSpPr>
          <p:cNvPr id="3" name="Slide Number Placeholder 2">
            <a:extLst>
              <a:ext uri="{FF2B5EF4-FFF2-40B4-BE49-F238E27FC236}">
                <a16:creationId xmlns:a16="http://schemas.microsoft.com/office/drawing/2014/main" id="{3CD008D2-8B10-42DE-9F73-2DF5DE520853}"/>
              </a:ext>
            </a:extLst>
          </p:cNvPr>
          <p:cNvSpPr>
            <a:spLocks noGrp="1"/>
          </p:cNvSpPr>
          <p:nvPr>
            <p:ph type="sldNum" sz="quarter" idx="12"/>
          </p:nvPr>
        </p:nvSpPr>
        <p:spPr/>
        <p:txBody>
          <a:bodyPr/>
          <a:lstStyle/>
          <a:p>
            <a:fld id="{4FAB73BC-B049-4115-A692-8D63A059BFB8}" type="slidenum">
              <a:rPr lang="en-US" smtClean="0"/>
              <a:pPr/>
              <a:t>12</a:t>
            </a:fld>
            <a:endParaRPr lang="en-US" dirty="0"/>
          </a:p>
        </p:txBody>
      </p:sp>
    </p:spTree>
    <p:extLst>
      <p:ext uri="{BB962C8B-B14F-4D97-AF65-F5344CB8AC3E}">
        <p14:creationId xmlns:p14="http://schemas.microsoft.com/office/powerpoint/2010/main" val="291529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51A9C-3E79-46E2-8F47-429381BFEF10}"/>
              </a:ext>
            </a:extLst>
          </p:cNvPr>
          <p:cNvSpPr>
            <a:spLocks noGrp="1"/>
          </p:cNvSpPr>
          <p:nvPr>
            <p:ph type="title"/>
          </p:nvPr>
        </p:nvSpPr>
        <p:spPr>
          <a:xfrm>
            <a:off x="232834" y="1128408"/>
            <a:ext cx="2947482" cy="4601183"/>
          </a:xfrm>
        </p:spPr>
        <p:txBody>
          <a:bodyPr>
            <a:normAutofit/>
          </a:bodyPr>
          <a:lstStyle/>
          <a:p>
            <a:r>
              <a:rPr lang="en-US" dirty="0"/>
              <a:t>LSTM Model</a:t>
            </a:r>
          </a:p>
        </p:txBody>
      </p:sp>
      <p:sp>
        <p:nvSpPr>
          <p:cNvPr id="5" name="TextBox 4">
            <a:extLst>
              <a:ext uri="{FF2B5EF4-FFF2-40B4-BE49-F238E27FC236}">
                <a16:creationId xmlns:a16="http://schemas.microsoft.com/office/drawing/2014/main" id="{D6B4B785-136C-49FF-8F26-15DD9068FBB9}"/>
              </a:ext>
            </a:extLst>
          </p:cNvPr>
          <p:cNvSpPr txBox="1"/>
          <p:nvPr/>
        </p:nvSpPr>
        <p:spPr>
          <a:xfrm>
            <a:off x="-1" y="0"/>
            <a:ext cx="12192001" cy="369332"/>
          </a:xfrm>
          <a:prstGeom prst="rect">
            <a:avLst/>
          </a:prstGeom>
          <a:noFill/>
        </p:spPr>
        <p:txBody>
          <a:bodyPr wrap="square" rtlCol="0">
            <a:spAutoFit/>
          </a:bodyPr>
          <a:lstStyle/>
          <a:p>
            <a:r>
              <a:rPr lang="en-US" dirty="0"/>
              <a:t>Exploring the Spatial-Temporal Relationship between Rainfall and Traffic Flow A Case Study of Brisbane, Australia 2020</a:t>
            </a:r>
          </a:p>
        </p:txBody>
      </p:sp>
      <p:pic>
        <p:nvPicPr>
          <p:cNvPr id="7" name="Picture 6">
            <a:extLst>
              <a:ext uri="{FF2B5EF4-FFF2-40B4-BE49-F238E27FC236}">
                <a16:creationId xmlns:a16="http://schemas.microsoft.com/office/drawing/2014/main" id="{E6907D80-9FF1-49BE-9FAB-4D3B542F8AC4}"/>
              </a:ext>
            </a:extLst>
          </p:cNvPr>
          <p:cNvPicPr>
            <a:picLocks noChangeAspect="1"/>
          </p:cNvPicPr>
          <p:nvPr/>
        </p:nvPicPr>
        <p:blipFill>
          <a:blip r:embed="rId3"/>
          <a:stretch>
            <a:fillRect/>
          </a:stretch>
        </p:blipFill>
        <p:spPr>
          <a:xfrm>
            <a:off x="3678583" y="1170308"/>
            <a:ext cx="3171460" cy="602331"/>
          </a:xfrm>
          <a:prstGeom prst="rect">
            <a:avLst/>
          </a:prstGeom>
        </p:spPr>
      </p:pic>
      <p:pic>
        <p:nvPicPr>
          <p:cNvPr id="9" name="Picture 8">
            <a:extLst>
              <a:ext uri="{FF2B5EF4-FFF2-40B4-BE49-F238E27FC236}">
                <a16:creationId xmlns:a16="http://schemas.microsoft.com/office/drawing/2014/main" id="{ED5E3384-AF3D-4B4D-8D42-2BCFB31C8EDC}"/>
              </a:ext>
            </a:extLst>
          </p:cNvPr>
          <p:cNvPicPr>
            <a:picLocks noChangeAspect="1"/>
          </p:cNvPicPr>
          <p:nvPr/>
        </p:nvPicPr>
        <p:blipFill>
          <a:blip r:embed="rId4"/>
          <a:stretch>
            <a:fillRect/>
          </a:stretch>
        </p:blipFill>
        <p:spPr>
          <a:xfrm>
            <a:off x="3451913" y="1714632"/>
            <a:ext cx="4339250" cy="344189"/>
          </a:xfrm>
          <a:prstGeom prst="rect">
            <a:avLst/>
          </a:prstGeom>
        </p:spPr>
      </p:pic>
      <p:pic>
        <p:nvPicPr>
          <p:cNvPr id="11" name="Picture 10">
            <a:extLst>
              <a:ext uri="{FF2B5EF4-FFF2-40B4-BE49-F238E27FC236}">
                <a16:creationId xmlns:a16="http://schemas.microsoft.com/office/drawing/2014/main" id="{8311FF86-D00B-496C-936B-5586077AB2AF}"/>
              </a:ext>
            </a:extLst>
          </p:cNvPr>
          <p:cNvPicPr>
            <a:picLocks noChangeAspect="1"/>
          </p:cNvPicPr>
          <p:nvPr/>
        </p:nvPicPr>
        <p:blipFill>
          <a:blip r:embed="rId5"/>
          <a:stretch>
            <a:fillRect/>
          </a:stretch>
        </p:blipFill>
        <p:spPr>
          <a:xfrm>
            <a:off x="3641432" y="3163900"/>
            <a:ext cx="4031933" cy="467114"/>
          </a:xfrm>
          <a:prstGeom prst="rect">
            <a:avLst/>
          </a:prstGeom>
        </p:spPr>
      </p:pic>
      <p:pic>
        <p:nvPicPr>
          <p:cNvPr id="13" name="Picture 12">
            <a:extLst>
              <a:ext uri="{FF2B5EF4-FFF2-40B4-BE49-F238E27FC236}">
                <a16:creationId xmlns:a16="http://schemas.microsoft.com/office/drawing/2014/main" id="{A9EA36E2-9559-421B-B445-AF45E8135E5A}"/>
              </a:ext>
            </a:extLst>
          </p:cNvPr>
          <p:cNvPicPr>
            <a:picLocks noChangeAspect="1"/>
          </p:cNvPicPr>
          <p:nvPr/>
        </p:nvPicPr>
        <p:blipFill>
          <a:blip r:embed="rId6"/>
          <a:stretch>
            <a:fillRect/>
          </a:stretch>
        </p:blipFill>
        <p:spPr>
          <a:xfrm>
            <a:off x="3597898" y="4552130"/>
            <a:ext cx="2077431" cy="516285"/>
          </a:xfrm>
          <a:prstGeom prst="rect">
            <a:avLst/>
          </a:prstGeom>
        </p:spPr>
      </p:pic>
      <p:pic>
        <p:nvPicPr>
          <p:cNvPr id="15" name="Picture 14">
            <a:extLst>
              <a:ext uri="{FF2B5EF4-FFF2-40B4-BE49-F238E27FC236}">
                <a16:creationId xmlns:a16="http://schemas.microsoft.com/office/drawing/2014/main" id="{459DC4D6-A838-4F38-B92B-AEC639C87561}"/>
              </a:ext>
            </a:extLst>
          </p:cNvPr>
          <p:cNvPicPr>
            <a:picLocks noChangeAspect="1"/>
          </p:cNvPicPr>
          <p:nvPr/>
        </p:nvPicPr>
        <p:blipFill>
          <a:blip r:embed="rId7"/>
          <a:stretch>
            <a:fillRect/>
          </a:stretch>
        </p:blipFill>
        <p:spPr>
          <a:xfrm>
            <a:off x="6850043" y="1270376"/>
            <a:ext cx="4694027" cy="344189"/>
          </a:xfrm>
          <a:prstGeom prst="rect">
            <a:avLst/>
          </a:prstGeom>
        </p:spPr>
      </p:pic>
      <p:pic>
        <p:nvPicPr>
          <p:cNvPr id="17" name="Picture 16">
            <a:extLst>
              <a:ext uri="{FF2B5EF4-FFF2-40B4-BE49-F238E27FC236}">
                <a16:creationId xmlns:a16="http://schemas.microsoft.com/office/drawing/2014/main" id="{F8903470-4E0B-4D41-9A51-84E4E511BB87}"/>
              </a:ext>
            </a:extLst>
          </p:cNvPr>
          <p:cNvPicPr>
            <a:picLocks noChangeAspect="1"/>
          </p:cNvPicPr>
          <p:nvPr/>
        </p:nvPicPr>
        <p:blipFill>
          <a:blip r:embed="rId8"/>
          <a:stretch>
            <a:fillRect/>
          </a:stretch>
        </p:blipFill>
        <p:spPr>
          <a:xfrm>
            <a:off x="4431020" y="2011073"/>
            <a:ext cx="4263817" cy="917530"/>
          </a:xfrm>
          <a:prstGeom prst="rect">
            <a:avLst/>
          </a:prstGeom>
        </p:spPr>
      </p:pic>
      <p:pic>
        <p:nvPicPr>
          <p:cNvPr id="19" name="Picture 18">
            <a:extLst>
              <a:ext uri="{FF2B5EF4-FFF2-40B4-BE49-F238E27FC236}">
                <a16:creationId xmlns:a16="http://schemas.microsoft.com/office/drawing/2014/main" id="{FF07C9FB-31B4-4D7A-9440-A92385612F54}"/>
              </a:ext>
            </a:extLst>
          </p:cNvPr>
          <p:cNvPicPr>
            <a:picLocks noChangeAspect="1"/>
          </p:cNvPicPr>
          <p:nvPr/>
        </p:nvPicPr>
        <p:blipFill>
          <a:blip r:embed="rId9"/>
          <a:stretch>
            <a:fillRect/>
          </a:stretch>
        </p:blipFill>
        <p:spPr>
          <a:xfrm>
            <a:off x="7578339" y="3155774"/>
            <a:ext cx="3071719" cy="483366"/>
          </a:xfrm>
          <a:prstGeom prst="rect">
            <a:avLst/>
          </a:prstGeom>
        </p:spPr>
      </p:pic>
      <p:pic>
        <p:nvPicPr>
          <p:cNvPr id="12" name="Picture 2" descr="Taking the Confusion Out of Confusion Matrices | by Allison Ragan | Towards  Data Science">
            <a:extLst>
              <a:ext uri="{FF2B5EF4-FFF2-40B4-BE49-F238E27FC236}">
                <a16:creationId xmlns:a16="http://schemas.microsoft.com/office/drawing/2014/main" id="{431A0070-8620-4BAC-A5E6-DB2AD55061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16673" y="3851892"/>
            <a:ext cx="3547116" cy="265691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7F5869D-469B-4921-9A15-19C2189B6CCC}"/>
              </a:ext>
            </a:extLst>
          </p:cNvPr>
          <p:cNvSpPr>
            <a:spLocks noGrp="1"/>
          </p:cNvSpPr>
          <p:nvPr>
            <p:ph type="sldNum" sz="quarter" idx="12"/>
          </p:nvPr>
        </p:nvSpPr>
        <p:spPr/>
        <p:txBody>
          <a:bodyPr/>
          <a:lstStyle/>
          <a:p>
            <a:fld id="{4FAB73BC-B049-4115-A692-8D63A059BFB8}" type="slidenum">
              <a:rPr lang="en-US" smtClean="0"/>
              <a:pPr/>
              <a:t>13</a:t>
            </a:fld>
            <a:endParaRPr lang="en-US" dirty="0"/>
          </a:p>
        </p:txBody>
      </p:sp>
    </p:spTree>
    <p:extLst>
      <p:ext uri="{BB962C8B-B14F-4D97-AF65-F5344CB8AC3E}">
        <p14:creationId xmlns:p14="http://schemas.microsoft.com/office/powerpoint/2010/main" val="3888376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D95B-8B73-4EFE-B51E-1338F8542BD4}"/>
              </a:ext>
            </a:extLst>
          </p:cNvPr>
          <p:cNvSpPr>
            <a:spLocks noGrp="1"/>
          </p:cNvSpPr>
          <p:nvPr>
            <p:ph type="title"/>
          </p:nvPr>
        </p:nvSpPr>
        <p:spPr>
          <a:xfrm>
            <a:off x="107577" y="1061084"/>
            <a:ext cx="3290047" cy="4601183"/>
          </a:xfrm>
        </p:spPr>
        <p:txBody>
          <a:bodyPr>
            <a:normAutofit/>
          </a:bodyPr>
          <a:lstStyle/>
          <a:p>
            <a:r>
              <a:rPr lang="en-US" sz="2400" dirty="0"/>
              <a:t>Correlation Methods</a:t>
            </a:r>
          </a:p>
        </p:txBody>
      </p:sp>
      <p:sp>
        <p:nvSpPr>
          <p:cNvPr id="3" name="TextBox 2">
            <a:extLst>
              <a:ext uri="{FF2B5EF4-FFF2-40B4-BE49-F238E27FC236}">
                <a16:creationId xmlns:a16="http://schemas.microsoft.com/office/drawing/2014/main" id="{648E68E1-BC5F-4554-BE91-182A798DBB86}"/>
              </a:ext>
            </a:extLst>
          </p:cNvPr>
          <p:cNvSpPr txBox="1"/>
          <p:nvPr/>
        </p:nvSpPr>
        <p:spPr>
          <a:xfrm>
            <a:off x="3733240" y="566678"/>
            <a:ext cx="7593106" cy="286232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err="1"/>
              <a:t>Hypothesis_Tests</a:t>
            </a:r>
            <a:r>
              <a:rPr lang="en-US" dirty="0"/>
              <a:t>:</a:t>
            </a:r>
          </a:p>
          <a:p>
            <a:pPr marL="742950" lvl="1" indent="-285750">
              <a:buFont typeface="Arial" panose="020B0604020202020204" pitchFamily="34" charset="0"/>
              <a:buChar char="•"/>
            </a:pPr>
            <a:r>
              <a:rPr lang="en-US" dirty="0"/>
              <a:t>Correlation Tests: This section lists statistical tests that you can use to check if two samples are related.</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Parametric Statistical Hypothesis Tests: This section lists statistical tests that you can use to compare data samples.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Nonparametric Statistical Hypothesis Tests: Tests whether the distributions of two independent samples are equal or not.</a:t>
            </a:r>
          </a:p>
        </p:txBody>
      </p:sp>
      <p:pic>
        <p:nvPicPr>
          <p:cNvPr id="1028" name="Picture 4" descr="Introduction to Hypothesis Testing – Enhancing Your Business Performance">
            <a:extLst>
              <a:ext uri="{FF2B5EF4-FFF2-40B4-BE49-F238E27FC236}">
                <a16:creationId xmlns:a16="http://schemas.microsoft.com/office/drawing/2014/main" id="{6D1F3E94-16E1-4A7D-85D0-29EBC6B17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502" y="743276"/>
            <a:ext cx="8983498" cy="53714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7910EC-47ED-4917-9A5D-E481E59B2CE8}"/>
              </a:ext>
            </a:extLst>
          </p:cNvPr>
          <p:cNvSpPr txBox="1"/>
          <p:nvPr/>
        </p:nvSpPr>
        <p:spPr>
          <a:xfrm>
            <a:off x="-1" y="0"/>
            <a:ext cx="12192001" cy="369332"/>
          </a:xfrm>
          <a:prstGeom prst="rect">
            <a:avLst/>
          </a:prstGeom>
          <a:noFill/>
        </p:spPr>
        <p:txBody>
          <a:bodyPr wrap="square" rtlCol="0">
            <a:spAutoFit/>
          </a:bodyPr>
          <a:lstStyle/>
          <a:p>
            <a:r>
              <a:rPr lang="en-US" dirty="0"/>
              <a:t>Impact of Rainfall Intensity on Macroscopic Traffic Variables of Urban Roads Using Data from Bluetooth Detectors 2021</a:t>
            </a:r>
          </a:p>
        </p:txBody>
      </p:sp>
      <p:sp>
        <p:nvSpPr>
          <p:cNvPr id="4" name="Slide Number Placeholder 3">
            <a:extLst>
              <a:ext uri="{FF2B5EF4-FFF2-40B4-BE49-F238E27FC236}">
                <a16:creationId xmlns:a16="http://schemas.microsoft.com/office/drawing/2014/main" id="{213DA687-EF3B-4E6C-BF0F-1255129C83D7}"/>
              </a:ext>
            </a:extLst>
          </p:cNvPr>
          <p:cNvSpPr>
            <a:spLocks noGrp="1"/>
          </p:cNvSpPr>
          <p:nvPr>
            <p:ph type="sldNum" sz="quarter" idx="12"/>
          </p:nvPr>
        </p:nvSpPr>
        <p:spPr/>
        <p:txBody>
          <a:bodyPr/>
          <a:lstStyle/>
          <a:p>
            <a:fld id="{4FAB73BC-B049-4115-A692-8D63A059BFB8}" type="slidenum">
              <a:rPr lang="en-US" smtClean="0"/>
              <a:pPr/>
              <a:t>14</a:t>
            </a:fld>
            <a:endParaRPr lang="en-US" dirty="0"/>
          </a:p>
        </p:txBody>
      </p:sp>
    </p:spTree>
    <p:extLst>
      <p:ext uri="{BB962C8B-B14F-4D97-AF65-F5344CB8AC3E}">
        <p14:creationId xmlns:p14="http://schemas.microsoft.com/office/powerpoint/2010/main" val="45774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1AAB2-332B-48BE-A673-79F122C16257}"/>
              </a:ext>
            </a:extLst>
          </p:cNvPr>
          <p:cNvSpPr>
            <a:spLocks noGrp="1"/>
          </p:cNvSpPr>
          <p:nvPr>
            <p:ph type="title"/>
          </p:nvPr>
        </p:nvSpPr>
        <p:spPr>
          <a:xfrm>
            <a:off x="0" y="1123837"/>
            <a:ext cx="3476625" cy="4601183"/>
          </a:xfrm>
        </p:spPr>
        <p:txBody>
          <a:bodyPr>
            <a:normAutofit/>
          </a:bodyPr>
          <a:lstStyle/>
          <a:p>
            <a:pPr algn="ctr"/>
            <a:r>
              <a:rPr lang="en-US" sz="3200" b="0" i="0" dirty="0">
                <a:solidFill>
                  <a:schemeClr val="bg1"/>
                </a:solidFill>
                <a:effectLst/>
                <a:latin typeface="Times New Roman" panose="02020603050405020304" pitchFamily="18" charset="0"/>
                <a:cs typeface="Times New Roman" panose="02020603050405020304" pitchFamily="18" charset="0"/>
              </a:rPr>
              <a:t>Macroscopic Fundamental Diagram</a:t>
            </a:r>
            <a:br>
              <a:rPr lang="en-US" sz="3200" b="0" i="0" dirty="0">
                <a:solidFill>
                  <a:schemeClr val="bg1"/>
                </a:solidFill>
                <a:effectLst/>
                <a:latin typeface="Times New Roman" panose="02020603050405020304" pitchFamily="18" charset="0"/>
                <a:cs typeface="Times New Roman" panose="02020603050405020304" pitchFamily="18" charset="0"/>
              </a:rPr>
            </a:br>
            <a:r>
              <a:rPr lang="en-US" sz="3200" b="0" i="0" dirty="0">
                <a:solidFill>
                  <a:schemeClr val="bg1"/>
                </a:solidFill>
                <a:effectLst/>
                <a:latin typeface="Times New Roman" panose="02020603050405020304" pitchFamily="18" charset="0"/>
                <a:cs typeface="Times New Roman" panose="02020603050405020304" pitchFamily="18" charset="0"/>
              </a:rPr>
              <a:t>(MFD)</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3780350-5AFB-456D-9A41-1B92463053C9}"/>
              </a:ext>
            </a:extLst>
          </p:cNvPr>
          <p:cNvSpPr txBox="1"/>
          <p:nvPr/>
        </p:nvSpPr>
        <p:spPr>
          <a:xfrm>
            <a:off x="-1" y="0"/>
            <a:ext cx="12192001" cy="369332"/>
          </a:xfrm>
          <a:prstGeom prst="rect">
            <a:avLst/>
          </a:prstGeom>
          <a:noFill/>
        </p:spPr>
        <p:txBody>
          <a:bodyPr wrap="square" rtlCol="0">
            <a:spAutoFit/>
          </a:bodyPr>
          <a:lstStyle/>
          <a:p>
            <a:r>
              <a:rPr lang="en-US" dirty="0"/>
              <a:t>Impact of Rainfall Intensity on Macroscopic Traffic Variables of Urban Roads Using Data from Bluetooth Detectors 2021</a:t>
            </a:r>
          </a:p>
        </p:txBody>
      </p:sp>
      <p:sp>
        <p:nvSpPr>
          <p:cNvPr id="5" name="TextBox 4">
            <a:extLst>
              <a:ext uri="{FF2B5EF4-FFF2-40B4-BE49-F238E27FC236}">
                <a16:creationId xmlns:a16="http://schemas.microsoft.com/office/drawing/2014/main" id="{04A416D0-9AD4-46E0-B3E6-4DDBF5330B0E}"/>
              </a:ext>
            </a:extLst>
          </p:cNvPr>
          <p:cNvSpPr txBox="1"/>
          <p:nvPr/>
        </p:nvSpPr>
        <p:spPr>
          <a:xfrm>
            <a:off x="3772459" y="1123837"/>
            <a:ext cx="7572375" cy="4247317"/>
          </a:xfrm>
          <a:prstGeom prst="rect">
            <a:avLst/>
          </a:prstGeom>
          <a:noFill/>
        </p:spPr>
        <p:txBody>
          <a:bodyPr wrap="square">
            <a:spAutoFit/>
          </a:bodyPr>
          <a:lstStyle/>
          <a:p>
            <a:r>
              <a:rPr lang="en-US" b="0" i="0" dirty="0">
                <a:solidFill>
                  <a:srgbClr val="000000"/>
                </a:solidFill>
                <a:effectLst/>
                <a:latin typeface="-apple-system"/>
              </a:rPr>
              <a:t>The Flow-Speed MFD can be mathematically represented by the formula:</a:t>
            </a:r>
            <a:br>
              <a:rPr lang="en-US" dirty="0"/>
            </a:br>
            <a:r>
              <a:rPr lang="en-US" b="0" i="0" dirty="0">
                <a:solidFill>
                  <a:srgbClr val="000000"/>
                </a:solidFill>
                <a:effectLst/>
                <a:latin typeface="-apple-system"/>
              </a:rPr>
              <a:t>Q = h(V)</a:t>
            </a:r>
          </a:p>
          <a:p>
            <a:endParaRPr lang="en-US" b="0" i="0" dirty="0">
              <a:solidFill>
                <a:srgbClr val="000000"/>
              </a:solidFill>
              <a:effectLst/>
              <a:latin typeface="-apple-system"/>
            </a:endParaRPr>
          </a:p>
          <a:p>
            <a:pPr algn="l">
              <a:buFont typeface="Arial" panose="020B0604020202020204" pitchFamily="34" charset="0"/>
              <a:buChar char="•"/>
            </a:pPr>
            <a:r>
              <a:rPr lang="en-US" b="0" i="0" dirty="0">
                <a:solidFill>
                  <a:srgbClr val="000000"/>
                </a:solidFill>
                <a:effectLst/>
                <a:latin typeface="-apple-system"/>
              </a:rPr>
              <a:t>Q is the flow rate (number of vehicles per unit of time)</a:t>
            </a:r>
          </a:p>
          <a:p>
            <a:pPr algn="l">
              <a:buFont typeface="Arial" panose="020B0604020202020204" pitchFamily="34" charset="0"/>
              <a:buChar char="•"/>
            </a:pPr>
            <a:r>
              <a:rPr lang="en-US" b="0" i="0" dirty="0">
                <a:solidFill>
                  <a:srgbClr val="000000"/>
                </a:solidFill>
                <a:effectLst/>
                <a:latin typeface="-apple-system"/>
              </a:rPr>
              <a:t>V is the speed (distance traveled per unit of time)</a:t>
            </a:r>
          </a:p>
          <a:p>
            <a:pPr algn="l">
              <a:buFont typeface="Arial" panose="020B0604020202020204" pitchFamily="34" charset="0"/>
              <a:buChar char="•"/>
            </a:pPr>
            <a:r>
              <a:rPr lang="en-US" b="0" i="0" dirty="0">
                <a:solidFill>
                  <a:srgbClr val="000000"/>
                </a:solidFill>
                <a:effectLst/>
                <a:latin typeface="-apple-system"/>
              </a:rPr>
              <a:t>h() is a function that describes the relationship between flow and speed</a:t>
            </a:r>
          </a:p>
          <a:p>
            <a:endParaRPr lang="en-US" dirty="0">
              <a:solidFill>
                <a:srgbClr val="000000"/>
              </a:solidFill>
              <a:latin typeface="-apple-system"/>
            </a:endParaRPr>
          </a:p>
          <a:p>
            <a:endParaRPr lang="en-US" dirty="0">
              <a:solidFill>
                <a:srgbClr val="000000"/>
              </a:solidFill>
              <a:latin typeface="-apple-system"/>
            </a:endParaRPr>
          </a:p>
          <a:p>
            <a:endParaRPr lang="en-US" dirty="0">
              <a:solidFill>
                <a:srgbClr val="000000"/>
              </a:solidFill>
              <a:latin typeface="-apple-system"/>
            </a:endParaRPr>
          </a:p>
          <a:p>
            <a:pPr algn="l"/>
            <a:r>
              <a:rPr lang="en-US" b="0" i="0" dirty="0">
                <a:solidFill>
                  <a:srgbClr val="000000"/>
                </a:solidFill>
                <a:effectLst/>
                <a:latin typeface="-apple-system"/>
              </a:rPr>
              <a:t>The functional form of the function h(V) for the Flow-Speed MFD often exhibits a power-law relationship, which can be represented as:</a:t>
            </a:r>
            <a:br>
              <a:rPr lang="en-US" b="0" i="0" dirty="0">
                <a:solidFill>
                  <a:srgbClr val="000000"/>
                </a:solidFill>
                <a:effectLst/>
                <a:latin typeface="-apple-system"/>
              </a:rPr>
            </a:br>
            <a:r>
              <a:rPr lang="en-US" b="0" i="0" dirty="0">
                <a:solidFill>
                  <a:srgbClr val="000000"/>
                </a:solidFill>
                <a:effectLst/>
                <a:latin typeface="-apple-system"/>
              </a:rPr>
              <a:t>Q = αV^β</a:t>
            </a:r>
          </a:p>
          <a:p>
            <a:pPr algn="l"/>
            <a:endParaRPr lang="en-US" b="0" i="0" dirty="0">
              <a:solidFill>
                <a:srgbClr val="000000"/>
              </a:solidFill>
              <a:effectLst/>
              <a:latin typeface="-apple-system"/>
            </a:endParaRPr>
          </a:p>
          <a:p>
            <a:pPr algn="l"/>
            <a:r>
              <a:rPr lang="en-US" b="0" i="0" dirty="0">
                <a:solidFill>
                  <a:srgbClr val="000000"/>
                </a:solidFill>
                <a:effectLst/>
                <a:latin typeface="-apple-system"/>
              </a:rPr>
              <a:t>Where:</a:t>
            </a:r>
          </a:p>
          <a:p>
            <a:pPr algn="l">
              <a:buFont typeface="Arial" panose="020B0604020202020204" pitchFamily="34" charset="0"/>
              <a:buChar char="•"/>
            </a:pPr>
            <a:r>
              <a:rPr lang="en-US" b="0" i="0" dirty="0">
                <a:solidFill>
                  <a:srgbClr val="000000"/>
                </a:solidFill>
                <a:effectLst/>
                <a:latin typeface="-apple-system"/>
              </a:rPr>
              <a:t>α and β are parameters that determine the </a:t>
            </a:r>
            <a:r>
              <a:rPr lang="en-US" b="0" i="0" u="sng" dirty="0">
                <a:solidFill>
                  <a:srgbClr val="000000"/>
                </a:solidFill>
                <a:effectLst/>
                <a:latin typeface="-apple-system"/>
              </a:rPr>
              <a:t>shape</a:t>
            </a:r>
            <a:r>
              <a:rPr lang="en-US" b="0" i="0" dirty="0">
                <a:solidFill>
                  <a:srgbClr val="000000"/>
                </a:solidFill>
                <a:effectLst/>
                <a:latin typeface="-apple-system"/>
              </a:rPr>
              <a:t> of the MFD curve.</a:t>
            </a:r>
            <a:endParaRPr lang="en-US" dirty="0"/>
          </a:p>
        </p:txBody>
      </p:sp>
      <p:sp>
        <p:nvSpPr>
          <p:cNvPr id="4" name="Slide Number Placeholder 3">
            <a:extLst>
              <a:ext uri="{FF2B5EF4-FFF2-40B4-BE49-F238E27FC236}">
                <a16:creationId xmlns:a16="http://schemas.microsoft.com/office/drawing/2014/main" id="{51CC804E-F7CC-408D-98F0-1BD9C3E541EE}"/>
              </a:ext>
            </a:extLst>
          </p:cNvPr>
          <p:cNvSpPr>
            <a:spLocks noGrp="1"/>
          </p:cNvSpPr>
          <p:nvPr>
            <p:ph type="sldNum" sz="quarter" idx="12"/>
          </p:nvPr>
        </p:nvSpPr>
        <p:spPr/>
        <p:txBody>
          <a:bodyPr/>
          <a:lstStyle/>
          <a:p>
            <a:fld id="{4FAB73BC-B049-4115-A692-8D63A059BFB8}" type="slidenum">
              <a:rPr lang="en-US" smtClean="0"/>
              <a:pPr/>
              <a:t>15</a:t>
            </a:fld>
            <a:endParaRPr lang="en-US" dirty="0"/>
          </a:p>
        </p:txBody>
      </p:sp>
    </p:spTree>
    <p:extLst>
      <p:ext uri="{BB962C8B-B14F-4D97-AF65-F5344CB8AC3E}">
        <p14:creationId xmlns:p14="http://schemas.microsoft.com/office/powerpoint/2010/main" val="819680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A3C9A1-1AF2-4A62-AAE6-526D160383F0}"/>
              </a:ext>
            </a:extLst>
          </p:cNvPr>
          <p:cNvPicPr>
            <a:picLocks noChangeAspect="1"/>
          </p:cNvPicPr>
          <p:nvPr/>
        </p:nvPicPr>
        <p:blipFill>
          <a:blip r:embed="rId3"/>
          <a:stretch>
            <a:fillRect/>
          </a:stretch>
        </p:blipFill>
        <p:spPr>
          <a:xfrm>
            <a:off x="5004331" y="4104600"/>
            <a:ext cx="4953429" cy="2613887"/>
          </a:xfrm>
          <a:prstGeom prst="rect">
            <a:avLst/>
          </a:prstGeom>
        </p:spPr>
      </p:pic>
      <p:pic>
        <p:nvPicPr>
          <p:cNvPr id="6" name="Picture 5">
            <a:extLst>
              <a:ext uri="{FF2B5EF4-FFF2-40B4-BE49-F238E27FC236}">
                <a16:creationId xmlns:a16="http://schemas.microsoft.com/office/drawing/2014/main" id="{80769549-357C-4F98-8525-B8B91ECB355E}"/>
              </a:ext>
            </a:extLst>
          </p:cNvPr>
          <p:cNvPicPr>
            <a:picLocks noChangeAspect="1"/>
          </p:cNvPicPr>
          <p:nvPr/>
        </p:nvPicPr>
        <p:blipFill>
          <a:blip r:embed="rId4"/>
          <a:stretch>
            <a:fillRect/>
          </a:stretch>
        </p:blipFill>
        <p:spPr>
          <a:xfrm>
            <a:off x="3469031" y="309466"/>
            <a:ext cx="8024030" cy="3880859"/>
          </a:xfrm>
          <a:prstGeom prst="rect">
            <a:avLst/>
          </a:prstGeom>
        </p:spPr>
      </p:pic>
      <p:sp>
        <p:nvSpPr>
          <p:cNvPr id="7" name="Title 1">
            <a:extLst>
              <a:ext uri="{FF2B5EF4-FFF2-40B4-BE49-F238E27FC236}">
                <a16:creationId xmlns:a16="http://schemas.microsoft.com/office/drawing/2014/main" id="{F0D25A19-EEF4-49D0-986C-C4734DE01F68}"/>
              </a:ext>
            </a:extLst>
          </p:cNvPr>
          <p:cNvSpPr txBox="1">
            <a:spLocks/>
          </p:cNvSpPr>
          <p:nvPr/>
        </p:nvSpPr>
        <p:spPr>
          <a:xfrm>
            <a:off x="0" y="1123837"/>
            <a:ext cx="3476625"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3200">
                <a:solidFill>
                  <a:schemeClr val="bg1"/>
                </a:solidFill>
                <a:latin typeface="Times New Roman" panose="02020603050405020304" pitchFamily="18" charset="0"/>
                <a:cs typeface="Times New Roman" panose="02020603050405020304" pitchFamily="18" charset="0"/>
              </a:rPr>
              <a:t>Macroscopic Fundamental Diagram</a:t>
            </a:r>
            <a:br>
              <a:rPr lang="en-US" sz="3200">
                <a:solidFill>
                  <a:schemeClr val="bg1"/>
                </a:solidFill>
                <a:latin typeface="Times New Roman" panose="02020603050405020304" pitchFamily="18" charset="0"/>
                <a:cs typeface="Times New Roman" panose="02020603050405020304" pitchFamily="18" charset="0"/>
              </a:rPr>
            </a:br>
            <a:r>
              <a:rPr lang="en-US" sz="3200">
                <a:solidFill>
                  <a:schemeClr val="bg1"/>
                </a:solidFill>
                <a:latin typeface="Times New Roman" panose="02020603050405020304" pitchFamily="18" charset="0"/>
                <a:cs typeface="Times New Roman" panose="02020603050405020304" pitchFamily="18" charset="0"/>
              </a:rPr>
              <a:t>(MFD)</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28DD98B-1B3C-43C2-91F2-A2DADBD10FD0}"/>
              </a:ext>
            </a:extLst>
          </p:cNvPr>
          <p:cNvSpPr txBox="1"/>
          <p:nvPr/>
        </p:nvSpPr>
        <p:spPr>
          <a:xfrm>
            <a:off x="-1" y="0"/>
            <a:ext cx="12192001" cy="369332"/>
          </a:xfrm>
          <a:prstGeom prst="rect">
            <a:avLst/>
          </a:prstGeom>
          <a:noFill/>
        </p:spPr>
        <p:txBody>
          <a:bodyPr wrap="square" rtlCol="0">
            <a:spAutoFit/>
          </a:bodyPr>
          <a:lstStyle/>
          <a:p>
            <a:r>
              <a:rPr lang="en-US" dirty="0"/>
              <a:t>Impact of Rainfall Intensity on Macroscopic Traffic Variables of Urban Roads Using Data from Bluetooth Detectors 2021</a:t>
            </a:r>
          </a:p>
        </p:txBody>
      </p:sp>
      <p:sp>
        <p:nvSpPr>
          <p:cNvPr id="3" name="Slide Number Placeholder 2">
            <a:extLst>
              <a:ext uri="{FF2B5EF4-FFF2-40B4-BE49-F238E27FC236}">
                <a16:creationId xmlns:a16="http://schemas.microsoft.com/office/drawing/2014/main" id="{13FE31AE-08DE-4687-8824-1C8818DAF514}"/>
              </a:ext>
            </a:extLst>
          </p:cNvPr>
          <p:cNvSpPr>
            <a:spLocks noGrp="1"/>
          </p:cNvSpPr>
          <p:nvPr>
            <p:ph type="sldNum" sz="quarter" idx="12"/>
          </p:nvPr>
        </p:nvSpPr>
        <p:spPr/>
        <p:txBody>
          <a:bodyPr/>
          <a:lstStyle/>
          <a:p>
            <a:fld id="{4FAB73BC-B049-4115-A692-8D63A059BFB8}" type="slidenum">
              <a:rPr lang="en-US" smtClean="0"/>
              <a:pPr/>
              <a:t>16</a:t>
            </a:fld>
            <a:endParaRPr lang="en-US" dirty="0"/>
          </a:p>
        </p:txBody>
      </p:sp>
    </p:spTree>
    <p:extLst>
      <p:ext uri="{BB962C8B-B14F-4D97-AF65-F5344CB8AC3E}">
        <p14:creationId xmlns:p14="http://schemas.microsoft.com/office/powerpoint/2010/main" val="1625072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9B3B47-B4E7-48E7-A9AA-BED61F9551C6}"/>
              </a:ext>
            </a:extLst>
          </p:cNvPr>
          <p:cNvPicPr>
            <a:picLocks noChangeAspect="1"/>
          </p:cNvPicPr>
          <p:nvPr/>
        </p:nvPicPr>
        <p:blipFill>
          <a:blip r:embed="rId3"/>
          <a:stretch>
            <a:fillRect/>
          </a:stretch>
        </p:blipFill>
        <p:spPr>
          <a:xfrm>
            <a:off x="3680056" y="742837"/>
            <a:ext cx="7536584" cy="484453"/>
          </a:xfrm>
          <a:prstGeom prst="rect">
            <a:avLst/>
          </a:prstGeom>
        </p:spPr>
      </p:pic>
      <p:pic>
        <p:nvPicPr>
          <p:cNvPr id="6" name="Picture 5">
            <a:extLst>
              <a:ext uri="{FF2B5EF4-FFF2-40B4-BE49-F238E27FC236}">
                <a16:creationId xmlns:a16="http://schemas.microsoft.com/office/drawing/2014/main" id="{7CD79A26-361C-4C36-B064-CD784416A31A}"/>
              </a:ext>
            </a:extLst>
          </p:cNvPr>
          <p:cNvPicPr>
            <a:picLocks noChangeAspect="1"/>
          </p:cNvPicPr>
          <p:nvPr/>
        </p:nvPicPr>
        <p:blipFill>
          <a:blip r:embed="rId4"/>
          <a:stretch>
            <a:fillRect/>
          </a:stretch>
        </p:blipFill>
        <p:spPr>
          <a:xfrm>
            <a:off x="9015096" y="1259159"/>
            <a:ext cx="2007527" cy="578524"/>
          </a:xfrm>
          <a:prstGeom prst="rect">
            <a:avLst/>
          </a:prstGeom>
        </p:spPr>
      </p:pic>
      <p:sp>
        <p:nvSpPr>
          <p:cNvPr id="7" name="TextBox 6">
            <a:extLst>
              <a:ext uri="{FF2B5EF4-FFF2-40B4-BE49-F238E27FC236}">
                <a16:creationId xmlns:a16="http://schemas.microsoft.com/office/drawing/2014/main" id="{7FE0B2C1-99EA-4014-8328-D95AD99E757F}"/>
              </a:ext>
            </a:extLst>
          </p:cNvPr>
          <p:cNvSpPr txBox="1"/>
          <p:nvPr/>
        </p:nvSpPr>
        <p:spPr>
          <a:xfrm>
            <a:off x="3700376" y="1310445"/>
            <a:ext cx="2007526" cy="400110"/>
          </a:xfrm>
          <a:prstGeom prst="rect">
            <a:avLst/>
          </a:prstGeom>
          <a:noFill/>
        </p:spPr>
        <p:txBody>
          <a:bodyPr wrap="square" rtlCol="0">
            <a:spAutoFit/>
          </a:bodyPr>
          <a:lstStyle/>
          <a:p>
            <a:r>
              <a:rPr lang="en-US" sz="2000" dirty="0"/>
              <a:t>Greenberg</a:t>
            </a:r>
          </a:p>
        </p:txBody>
      </p:sp>
      <p:pic>
        <p:nvPicPr>
          <p:cNvPr id="9" name="Picture 8">
            <a:extLst>
              <a:ext uri="{FF2B5EF4-FFF2-40B4-BE49-F238E27FC236}">
                <a16:creationId xmlns:a16="http://schemas.microsoft.com/office/drawing/2014/main" id="{2A49F762-9B9B-4FED-BAF0-10E0B38E0461}"/>
              </a:ext>
            </a:extLst>
          </p:cNvPr>
          <p:cNvPicPr>
            <a:picLocks noChangeAspect="1"/>
          </p:cNvPicPr>
          <p:nvPr/>
        </p:nvPicPr>
        <p:blipFill>
          <a:blip r:embed="rId5"/>
          <a:stretch>
            <a:fillRect/>
          </a:stretch>
        </p:blipFill>
        <p:spPr>
          <a:xfrm>
            <a:off x="9230554" y="1851407"/>
            <a:ext cx="1904126" cy="594713"/>
          </a:xfrm>
          <a:prstGeom prst="rect">
            <a:avLst/>
          </a:prstGeom>
        </p:spPr>
      </p:pic>
      <p:pic>
        <p:nvPicPr>
          <p:cNvPr id="11" name="Picture 10">
            <a:extLst>
              <a:ext uri="{FF2B5EF4-FFF2-40B4-BE49-F238E27FC236}">
                <a16:creationId xmlns:a16="http://schemas.microsoft.com/office/drawing/2014/main" id="{EC45D8F6-095B-4523-98B1-52EEB44804AB}"/>
              </a:ext>
            </a:extLst>
          </p:cNvPr>
          <p:cNvPicPr>
            <a:picLocks noChangeAspect="1"/>
          </p:cNvPicPr>
          <p:nvPr/>
        </p:nvPicPr>
        <p:blipFill>
          <a:blip r:embed="rId6"/>
          <a:stretch>
            <a:fillRect/>
          </a:stretch>
        </p:blipFill>
        <p:spPr>
          <a:xfrm>
            <a:off x="3739366" y="1883754"/>
            <a:ext cx="1304196" cy="636448"/>
          </a:xfrm>
          <a:prstGeom prst="rect">
            <a:avLst/>
          </a:prstGeom>
        </p:spPr>
      </p:pic>
      <p:pic>
        <p:nvPicPr>
          <p:cNvPr id="13" name="Picture 12">
            <a:extLst>
              <a:ext uri="{FF2B5EF4-FFF2-40B4-BE49-F238E27FC236}">
                <a16:creationId xmlns:a16="http://schemas.microsoft.com/office/drawing/2014/main" id="{6D69DFEF-D747-4EAE-8329-093A1BD533FF}"/>
              </a:ext>
            </a:extLst>
          </p:cNvPr>
          <p:cNvPicPr>
            <a:picLocks noChangeAspect="1"/>
          </p:cNvPicPr>
          <p:nvPr/>
        </p:nvPicPr>
        <p:blipFill>
          <a:blip r:embed="rId7"/>
          <a:stretch>
            <a:fillRect/>
          </a:stretch>
        </p:blipFill>
        <p:spPr>
          <a:xfrm>
            <a:off x="8134887" y="2489939"/>
            <a:ext cx="2947482" cy="1178992"/>
          </a:xfrm>
          <a:prstGeom prst="rect">
            <a:avLst/>
          </a:prstGeom>
        </p:spPr>
      </p:pic>
      <p:pic>
        <p:nvPicPr>
          <p:cNvPr id="15" name="Picture 14">
            <a:extLst>
              <a:ext uri="{FF2B5EF4-FFF2-40B4-BE49-F238E27FC236}">
                <a16:creationId xmlns:a16="http://schemas.microsoft.com/office/drawing/2014/main" id="{0A381C6D-91E9-4CF8-940C-1D942FCCA344}"/>
              </a:ext>
            </a:extLst>
          </p:cNvPr>
          <p:cNvPicPr>
            <a:picLocks noChangeAspect="1"/>
          </p:cNvPicPr>
          <p:nvPr/>
        </p:nvPicPr>
        <p:blipFill>
          <a:blip r:embed="rId8"/>
          <a:stretch>
            <a:fillRect/>
          </a:stretch>
        </p:blipFill>
        <p:spPr>
          <a:xfrm>
            <a:off x="3804548" y="3086622"/>
            <a:ext cx="693832" cy="318223"/>
          </a:xfrm>
          <a:prstGeom prst="rect">
            <a:avLst/>
          </a:prstGeom>
        </p:spPr>
      </p:pic>
      <p:pic>
        <p:nvPicPr>
          <p:cNvPr id="19" name="Picture 18">
            <a:extLst>
              <a:ext uri="{FF2B5EF4-FFF2-40B4-BE49-F238E27FC236}">
                <a16:creationId xmlns:a16="http://schemas.microsoft.com/office/drawing/2014/main" id="{A2078C90-CF50-464E-A452-7FD41C7BD314}"/>
              </a:ext>
            </a:extLst>
          </p:cNvPr>
          <p:cNvPicPr>
            <a:picLocks noChangeAspect="1"/>
          </p:cNvPicPr>
          <p:nvPr/>
        </p:nvPicPr>
        <p:blipFill rotWithShape="1">
          <a:blip r:embed="rId9"/>
          <a:srcRect l="2449" t="11288" r="2616" b="9513"/>
          <a:stretch/>
        </p:blipFill>
        <p:spPr>
          <a:xfrm>
            <a:off x="3680056" y="4045853"/>
            <a:ext cx="7696200" cy="1981072"/>
          </a:xfrm>
          <a:prstGeom prst="rect">
            <a:avLst/>
          </a:prstGeom>
        </p:spPr>
      </p:pic>
      <p:sp>
        <p:nvSpPr>
          <p:cNvPr id="20" name="TextBox 19">
            <a:extLst>
              <a:ext uri="{FF2B5EF4-FFF2-40B4-BE49-F238E27FC236}">
                <a16:creationId xmlns:a16="http://schemas.microsoft.com/office/drawing/2014/main" id="{63730E99-C223-4DDF-B928-6A2939758EE6}"/>
              </a:ext>
            </a:extLst>
          </p:cNvPr>
          <p:cNvSpPr txBox="1"/>
          <p:nvPr/>
        </p:nvSpPr>
        <p:spPr>
          <a:xfrm>
            <a:off x="-1" y="0"/>
            <a:ext cx="12192001" cy="369332"/>
          </a:xfrm>
          <a:prstGeom prst="rect">
            <a:avLst/>
          </a:prstGeom>
          <a:noFill/>
        </p:spPr>
        <p:txBody>
          <a:bodyPr wrap="square" rtlCol="0">
            <a:spAutoFit/>
          </a:bodyPr>
          <a:lstStyle/>
          <a:p>
            <a:r>
              <a:rPr lang="en-US" dirty="0"/>
              <a:t>Impact Analysis of Rainfall on Traffic Flow Characteristics in Beijing 2018</a:t>
            </a:r>
          </a:p>
        </p:txBody>
      </p:sp>
      <p:sp>
        <p:nvSpPr>
          <p:cNvPr id="3" name="Slide Number Placeholder 2">
            <a:extLst>
              <a:ext uri="{FF2B5EF4-FFF2-40B4-BE49-F238E27FC236}">
                <a16:creationId xmlns:a16="http://schemas.microsoft.com/office/drawing/2014/main" id="{417B4596-3FDD-4663-986F-DD7BCAD25958}"/>
              </a:ext>
            </a:extLst>
          </p:cNvPr>
          <p:cNvSpPr>
            <a:spLocks noGrp="1"/>
          </p:cNvSpPr>
          <p:nvPr>
            <p:ph type="sldNum" sz="quarter" idx="12"/>
          </p:nvPr>
        </p:nvSpPr>
        <p:spPr/>
        <p:txBody>
          <a:bodyPr/>
          <a:lstStyle/>
          <a:p>
            <a:fld id="{4FAB73BC-B049-4115-A692-8D63A059BFB8}" type="slidenum">
              <a:rPr lang="en-US" smtClean="0"/>
              <a:pPr/>
              <a:t>17</a:t>
            </a:fld>
            <a:endParaRPr lang="en-US" dirty="0"/>
          </a:p>
        </p:txBody>
      </p:sp>
    </p:spTree>
    <p:extLst>
      <p:ext uri="{BB962C8B-B14F-4D97-AF65-F5344CB8AC3E}">
        <p14:creationId xmlns:p14="http://schemas.microsoft.com/office/powerpoint/2010/main" val="299190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374CC4-A0B1-4DB3-98CC-C92C88C2E6E0}"/>
              </a:ext>
            </a:extLst>
          </p:cNvPr>
          <p:cNvPicPr>
            <a:picLocks noChangeAspect="1"/>
          </p:cNvPicPr>
          <p:nvPr/>
        </p:nvPicPr>
        <p:blipFill>
          <a:blip r:embed="rId3"/>
          <a:stretch>
            <a:fillRect/>
          </a:stretch>
        </p:blipFill>
        <p:spPr>
          <a:xfrm>
            <a:off x="3581400" y="747703"/>
            <a:ext cx="8184366" cy="2561434"/>
          </a:xfrm>
          <a:prstGeom prst="rect">
            <a:avLst/>
          </a:prstGeom>
        </p:spPr>
      </p:pic>
      <p:pic>
        <p:nvPicPr>
          <p:cNvPr id="8" name="Picture 7">
            <a:extLst>
              <a:ext uri="{FF2B5EF4-FFF2-40B4-BE49-F238E27FC236}">
                <a16:creationId xmlns:a16="http://schemas.microsoft.com/office/drawing/2014/main" id="{8C226F5F-80CE-4841-8D46-C0EA2FE2A8A8}"/>
              </a:ext>
            </a:extLst>
          </p:cNvPr>
          <p:cNvPicPr>
            <a:picLocks noChangeAspect="1"/>
          </p:cNvPicPr>
          <p:nvPr/>
        </p:nvPicPr>
        <p:blipFill>
          <a:blip r:embed="rId4"/>
          <a:stretch>
            <a:fillRect/>
          </a:stretch>
        </p:blipFill>
        <p:spPr>
          <a:xfrm>
            <a:off x="3783130" y="3638504"/>
            <a:ext cx="4006076" cy="923971"/>
          </a:xfrm>
          <a:prstGeom prst="rect">
            <a:avLst/>
          </a:prstGeom>
        </p:spPr>
      </p:pic>
      <p:pic>
        <p:nvPicPr>
          <p:cNvPr id="10" name="Picture 9">
            <a:extLst>
              <a:ext uri="{FF2B5EF4-FFF2-40B4-BE49-F238E27FC236}">
                <a16:creationId xmlns:a16="http://schemas.microsoft.com/office/drawing/2014/main" id="{B66636BC-7CDF-451E-8E33-F00099F90136}"/>
              </a:ext>
            </a:extLst>
          </p:cNvPr>
          <p:cNvPicPr>
            <a:picLocks noChangeAspect="1"/>
          </p:cNvPicPr>
          <p:nvPr/>
        </p:nvPicPr>
        <p:blipFill>
          <a:blip r:embed="rId5"/>
          <a:stretch>
            <a:fillRect/>
          </a:stretch>
        </p:blipFill>
        <p:spPr>
          <a:xfrm>
            <a:off x="3830755" y="4787021"/>
            <a:ext cx="4006076" cy="761033"/>
          </a:xfrm>
          <a:prstGeom prst="rect">
            <a:avLst/>
          </a:prstGeom>
        </p:spPr>
      </p:pic>
      <p:pic>
        <p:nvPicPr>
          <p:cNvPr id="11" name="Picture 10">
            <a:extLst>
              <a:ext uri="{FF2B5EF4-FFF2-40B4-BE49-F238E27FC236}">
                <a16:creationId xmlns:a16="http://schemas.microsoft.com/office/drawing/2014/main" id="{412B9915-077A-42FB-8735-6557A47F6282}"/>
              </a:ext>
            </a:extLst>
          </p:cNvPr>
          <p:cNvPicPr>
            <a:picLocks noChangeAspect="1"/>
          </p:cNvPicPr>
          <p:nvPr/>
        </p:nvPicPr>
        <p:blipFill rotWithShape="1">
          <a:blip r:embed="rId6"/>
          <a:srcRect l="66976" t="-17733"/>
          <a:stretch/>
        </p:blipFill>
        <p:spPr>
          <a:xfrm>
            <a:off x="8091812" y="3778424"/>
            <a:ext cx="2488865" cy="570363"/>
          </a:xfrm>
          <a:prstGeom prst="rect">
            <a:avLst/>
          </a:prstGeom>
        </p:spPr>
      </p:pic>
      <p:sp>
        <p:nvSpPr>
          <p:cNvPr id="12" name="TextBox 11">
            <a:extLst>
              <a:ext uri="{FF2B5EF4-FFF2-40B4-BE49-F238E27FC236}">
                <a16:creationId xmlns:a16="http://schemas.microsoft.com/office/drawing/2014/main" id="{0CC74402-D476-478C-B217-0D1ED3357106}"/>
              </a:ext>
            </a:extLst>
          </p:cNvPr>
          <p:cNvSpPr txBox="1"/>
          <p:nvPr/>
        </p:nvSpPr>
        <p:spPr>
          <a:xfrm>
            <a:off x="-1" y="0"/>
            <a:ext cx="12192001" cy="369332"/>
          </a:xfrm>
          <a:prstGeom prst="rect">
            <a:avLst/>
          </a:prstGeom>
          <a:noFill/>
        </p:spPr>
        <p:txBody>
          <a:bodyPr wrap="square" rtlCol="0">
            <a:spAutoFit/>
          </a:bodyPr>
          <a:lstStyle/>
          <a:p>
            <a:r>
              <a:rPr lang="en-US" dirty="0"/>
              <a:t>Impact Analysis of Rainfall on Traffic Flow Characteristics in Beijing 2018</a:t>
            </a:r>
          </a:p>
        </p:txBody>
      </p:sp>
      <p:sp>
        <p:nvSpPr>
          <p:cNvPr id="3" name="Slide Number Placeholder 2">
            <a:extLst>
              <a:ext uri="{FF2B5EF4-FFF2-40B4-BE49-F238E27FC236}">
                <a16:creationId xmlns:a16="http://schemas.microsoft.com/office/drawing/2014/main" id="{C4B86F2F-B0D2-4B62-B216-3E826AC3C3E7}"/>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Tree>
    <p:extLst>
      <p:ext uri="{BB962C8B-B14F-4D97-AF65-F5344CB8AC3E}">
        <p14:creationId xmlns:p14="http://schemas.microsoft.com/office/powerpoint/2010/main" val="93278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8D3E03-0A36-4477-BC52-89F12F3B2DBD}"/>
              </a:ext>
            </a:extLst>
          </p:cNvPr>
          <p:cNvPicPr>
            <a:picLocks noChangeAspect="1"/>
          </p:cNvPicPr>
          <p:nvPr/>
        </p:nvPicPr>
        <p:blipFill>
          <a:blip r:embed="rId3"/>
          <a:stretch>
            <a:fillRect/>
          </a:stretch>
        </p:blipFill>
        <p:spPr>
          <a:xfrm>
            <a:off x="2179619" y="426304"/>
            <a:ext cx="10012381" cy="5398833"/>
          </a:xfrm>
          <a:prstGeom prst="rect">
            <a:avLst/>
          </a:prstGeom>
        </p:spPr>
      </p:pic>
      <p:sp>
        <p:nvSpPr>
          <p:cNvPr id="5" name="TextBox 4">
            <a:extLst>
              <a:ext uri="{FF2B5EF4-FFF2-40B4-BE49-F238E27FC236}">
                <a16:creationId xmlns:a16="http://schemas.microsoft.com/office/drawing/2014/main" id="{889B92A2-6AF9-4AD4-92D9-2B2FBD06DD9A}"/>
              </a:ext>
            </a:extLst>
          </p:cNvPr>
          <p:cNvSpPr txBox="1"/>
          <p:nvPr/>
        </p:nvSpPr>
        <p:spPr>
          <a:xfrm>
            <a:off x="-1" y="0"/>
            <a:ext cx="12192001" cy="369332"/>
          </a:xfrm>
          <a:prstGeom prst="rect">
            <a:avLst/>
          </a:prstGeom>
          <a:noFill/>
        </p:spPr>
        <p:txBody>
          <a:bodyPr wrap="square" rtlCol="0">
            <a:spAutoFit/>
          </a:bodyPr>
          <a:lstStyle/>
          <a:p>
            <a:r>
              <a:rPr lang="en-US" dirty="0"/>
              <a:t>Exploring the Impact of Climate and Extreme Weather on Fatal Traffic Accidents 2021</a:t>
            </a:r>
          </a:p>
        </p:txBody>
      </p:sp>
      <p:pic>
        <p:nvPicPr>
          <p:cNvPr id="9" name="Picture 8">
            <a:extLst>
              <a:ext uri="{FF2B5EF4-FFF2-40B4-BE49-F238E27FC236}">
                <a16:creationId xmlns:a16="http://schemas.microsoft.com/office/drawing/2014/main" id="{B277581C-5BF2-4024-9449-40F443CBD30E}"/>
              </a:ext>
            </a:extLst>
          </p:cNvPr>
          <p:cNvPicPr>
            <a:picLocks noChangeAspect="1"/>
          </p:cNvPicPr>
          <p:nvPr/>
        </p:nvPicPr>
        <p:blipFill rotWithShape="1">
          <a:blip r:embed="rId4"/>
          <a:srcRect l="2440" t="1401" r="3423" b="11173"/>
          <a:stretch/>
        </p:blipFill>
        <p:spPr>
          <a:xfrm>
            <a:off x="2179619" y="5266944"/>
            <a:ext cx="9759462" cy="1212582"/>
          </a:xfrm>
          <a:prstGeom prst="rect">
            <a:avLst/>
          </a:prstGeom>
        </p:spPr>
      </p:pic>
      <p:sp>
        <p:nvSpPr>
          <p:cNvPr id="3" name="Slide Number Placeholder 2">
            <a:extLst>
              <a:ext uri="{FF2B5EF4-FFF2-40B4-BE49-F238E27FC236}">
                <a16:creationId xmlns:a16="http://schemas.microsoft.com/office/drawing/2014/main" id="{685A3CA9-2F6E-46C0-84C3-134277D33CF5}"/>
              </a:ext>
            </a:extLst>
          </p:cNvPr>
          <p:cNvSpPr>
            <a:spLocks noGrp="1"/>
          </p:cNvSpPr>
          <p:nvPr>
            <p:ph type="sldNum" sz="quarter" idx="12"/>
          </p:nvPr>
        </p:nvSpPr>
        <p:spPr/>
        <p:txBody>
          <a:bodyPr/>
          <a:lstStyle/>
          <a:p>
            <a:fld id="{4FAB73BC-B049-4115-A692-8D63A059BFB8}" type="slidenum">
              <a:rPr lang="en-US" smtClean="0"/>
              <a:pPr/>
              <a:t>19</a:t>
            </a:fld>
            <a:endParaRPr lang="en-US" dirty="0"/>
          </a:p>
        </p:txBody>
      </p:sp>
    </p:spTree>
    <p:extLst>
      <p:ext uri="{BB962C8B-B14F-4D97-AF65-F5344CB8AC3E}">
        <p14:creationId xmlns:p14="http://schemas.microsoft.com/office/powerpoint/2010/main" val="1311234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E126DC-03F5-49A5-9B8E-473CD1088266}"/>
              </a:ext>
            </a:extLst>
          </p:cNvPr>
          <p:cNvSpPr>
            <a:spLocks noGrp="1"/>
          </p:cNvSpPr>
          <p:nvPr>
            <p:ph idx="1"/>
          </p:nvPr>
        </p:nvSpPr>
        <p:spPr>
          <a:xfrm>
            <a:off x="3869268" y="864108"/>
            <a:ext cx="7315200" cy="975450"/>
          </a:xfrm>
        </p:spPr>
        <p:txBody>
          <a:bodyPr/>
          <a:lstStyle/>
          <a:p>
            <a:r>
              <a:rPr lang="en-US" dirty="0"/>
              <a:t>providers’ (traffic class, traffic control and safety)</a:t>
            </a:r>
          </a:p>
          <a:p>
            <a:r>
              <a:rPr lang="en-US" dirty="0"/>
              <a:t>road users’ (travel time, comfort, delay and queues)</a:t>
            </a:r>
          </a:p>
        </p:txBody>
      </p:sp>
      <p:sp>
        <p:nvSpPr>
          <p:cNvPr id="4" name="TextBox 3">
            <a:extLst>
              <a:ext uri="{FF2B5EF4-FFF2-40B4-BE49-F238E27FC236}">
                <a16:creationId xmlns:a16="http://schemas.microsoft.com/office/drawing/2014/main" id="{127E0423-8CBF-4EE8-822C-48247B688B2E}"/>
              </a:ext>
            </a:extLst>
          </p:cNvPr>
          <p:cNvSpPr txBox="1"/>
          <p:nvPr/>
        </p:nvSpPr>
        <p:spPr>
          <a:xfrm>
            <a:off x="0" y="0"/>
            <a:ext cx="6507248" cy="369332"/>
          </a:xfrm>
          <a:prstGeom prst="rect">
            <a:avLst/>
          </a:prstGeom>
          <a:noFill/>
        </p:spPr>
        <p:txBody>
          <a:bodyPr wrap="square" rtlCol="0">
            <a:spAutoFit/>
          </a:bodyPr>
          <a:lstStyle/>
          <a:p>
            <a:r>
              <a:rPr lang="en-US" dirty="0"/>
              <a:t>Determining the quality of highway service caused by rainfall 2013</a:t>
            </a:r>
          </a:p>
        </p:txBody>
      </p:sp>
      <p:sp>
        <p:nvSpPr>
          <p:cNvPr id="6" name="TextBox 5">
            <a:extLst>
              <a:ext uri="{FF2B5EF4-FFF2-40B4-BE49-F238E27FC236}">
                <a16:creationId xmlns:a16="http://schemas.microsoft.com/office/drawing/2014/main" id="{17125B1A-E29E-47D6-AB16-D8CD3BA7C9A5}"/>
              </a:ext>
            </a:extLst>
          </p:cNvPr>
          <p:cNvSpPr txBox="1"/>
          <p:nvPr/>
        </p:nvSpPr>
        <p:spPr>
          <a:xfrm>
            <a:off x="3869268" y="1934224"/>
            <a:ext cx="7794648" cy="373794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65000"/>
                    <a:lumOff val="35000"/>
                  </a:schemeClr>
                </a:solidFill>
              </a:rPr>
              <a:t>Road providers’ quality of highway service input</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Traffic class distribution</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Determining the coordinates of speed/flow curve </a:t>
            </a:r>
          </a:p>
          <a:p>
            <a:pPr marL="800100" lvl="1" indent="-342900">
              <a:lnSpc>
                <a:spcPct val="150000"/>
              </a:lnSpc>
              <a:buFont typeface="Arial" panose="020B0604020202020204" pitchFamily="34" charset="0"/>
              <a:buChar char="•"/>
            </a:pPr>
            <a:r>
              <a:rPr lang="en-US" sz="2000" dirty="0">
                <a:solidFill>
                  <a:schemeClr val="tx1">
                    <a:lumMod val="65000"/>
                    <a:lumOff val="35000"/>
                  </a:schemeClr>
                </a:solidFill>
              </a:rPr>
              <a:t>Mean speed and cumulative speed distribution statistical tests</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Traffic shockwave velocity propagation</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Road users input in context</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Travel time</a:t>
            </a:r>
          </a:p>
          <a:p>
            <a:pPr marL="342900" indent="-342900">
              <a:lnSpc>
                <a:spcPct val="150000"/>
              </a:lnSpc>
              <a:buFont typeface="Arial" panose="020B0604020202020204" pitchFamily="34" charset="0"/>
              <a:buChar char="•"/>
            </a:pPr>
            <a:r>
              <a:rPr lang="en-US" sz="2000" dirty="0">
                <a:solidFill>
                  <a:schemeClr val="tx1">
                    <a:lumMod val="65000"/>
                    <a:lumOff val="35000"/>
                  </a:schemeClr>
                </a:solidFill>
              </a:rPr>
              <a:t>Speed/flow curve coordinates</a:t>
            </a:r>
          </a:p>
        </p:txBody>
      </p:sp>
      <p:sp>
        <p:nvSpPr>
          <p:cNvPr id="7" name="Slide Number Placeholder 6">
            <a:extLst>
              <a:ext uri="{FF2B5EF4-FFF2-40B4-BE49-F238E27FC236}">
                <a16:creationId xmlns:a16="http://schemas.microsoft.com/office/drawing/2014/main" id="{D24D0995-DDDB-49CE-B018-57F509881BB1}"/>
              </a:ext>
            </a:extLst>
          </p:cNvPr>
          <p:cNvSpPr>
            <a:spLocks noGrp="1"/>
          </p:cNvSpPr>
          <p:nvPr>
            <p:ph type="sldNum" sz="quarter" idx="12"/>
          </p:nvPr>
        </p:nvSpPr>
        <p:spPr/>
        <p:txBody>
          <a:bodyPr/>
          <a:lstStyle/>
          <a:p>
            <a:fld id="{4FAB73BC-B049-4115-A692-8D63A059BFB8}" type="slidenum">
              <a:rPr lang="en-US" smtClean="0"/>
              <a:pPr/>
              <a:t>2</a:t>
            </a:fld>
            <a:endParaRPr lang="en-US" dirty="0"/>
          </a:p>
        </p:txBody>
      </p:sp>
    </p:spTree>
    <p:extLst>
      <p:ext uri="{BB962C8B-B14F-4D97-AF65-F5344CB8AC3E}">
        <p14:creationId xmlns:p14="http://schemas.microsoft.com/office/powerpoint/2010/main" val="1777608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452744-A53C-4289-8B5F-0623BB7F8EF3}"/>
              </a:ext>
            </a:extLst>
          </p:cNvPr>
          <p:cNvSpPr>
            <a:spLocks noGrp="1"/>
          </p:cNvSpPr>
          <p:nvPr>
            <p:ph type="sldNum" sz="quarter" idx="12"/>
          </p:nvPr>
        </p:nvSpPr>
        <p:spPr/>
        <p:txBody>
          <a:bodyPr/>
          <a:lstStyle/>
          <a:p>
            <a:fld id="{4FAB73BC-B049-4115-A692-8D63A059BFB8}" type="slidenum">
              <a:rPr lang="en-US" smtClean="0"/>
              <a:pPr/>
              <a:t>20</a:t>
            </a:fld>
            <a:endParaRPr lang="en-US" dirty="0"/>
          </a:p>
        </p:txBody>
      </p:sp>
      <p:pic>
        <p:nvPicPr>
          <p:cNvPr id="5" name="Picture 4">
            <a:extLst>
              <a:ext uri="{FF2B5EF4-FFF2-40B4-BE49-F238E27FC236}">
                <a16:creationId xmlns:a16="http://schemas.microsoft.com/office/drawing/2014/main" id="{68F691E4-3057-4F1C-8DA4-F980D18B74DA}"/>
              </a:ext>
            </a:extLst>
          </p:cNvPr>
          <p:cNvPicPr>
            <a:picLocks noChangeAspect="1"/>
          </p:cNvPicPr>
          <p:nvPr/>
        </p:nvPicPr>
        <p:blipFill>
          <a:blip r:embed="rId2"/>
          <a:stretch>
            <a:fillRect/>
          </a:stretch>
        </p:blipFill>
        <p:spPr>
          <a:xfrm>
            <a:off x="4612278" y="722904"/>
            <a:ext cx="6149873" cy="5403048"/>
          </a:xfrm>
          <a:prstGeom prst="rect">
            <a:avLst/>
          </a:prstGeom>
        </p:spPr>
      </p:pic>
      <p:sp>
        <p:nvSpPr>
          <p:cNvPr id="6" name="TextBox 5">
            <a:extLst>
              <a:ext uri="{FF2B5EF4-FFF2-40B4-BE49-F238E27FC236}">
                <a16:creationId xmlns:a16="http://schemas.microsoft.com/office/drawing/2014/main" id="{ACB94E32-5461-476B-A80E-161C34007C4D}"/>
              </a:ext>
            </a:extLst>
          </p:cNvPr>
          <p:cNvSpPr txBox="1"/>
          <p:nvPr/>
        </p:nvSpPr>
        <p:spPr>
          <a:xfrm>
            <a:off x="-1" y="0"/>
            <a:ext cx="12192001" cy="369332"/>
          </a:xfrm>
          <a:prstGeom prst="rect">
            <a:avLst/>
          </a:prstGeom>
          <a:noFill/>
        </p:spPr>
        <p:txBody>
          <a:bodyPr wrap="square" rtlCol="0">
            <a:spAutoFit/>
          </a:bodyPr>
          <a:lstStyle/>
          <a:p>
            <a:pPr fontAlgn="ctr"/>
            <a:r>
              <a:rPr lang="en-US" sz="1800" u="none" strike="noStrike" dirty="0">
                <a:effectLst/>
              </a:rPr>
              <a:t>Analyzing the Effects of Rainfall on Urban traffic congestion Bottlenecks 2020</a:t>
            </a:r>
            <a:endParaRPr lang="en-US" sz="1800" b="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2435911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BB0D94-531A-4054-85B8-470CD2202343}"/>
              </a:ext>
            </a:extLst>
          </p:cNvPr>
          <p:cNvSpPr txBox="1"/>
          <p:nvPr/>
        </p:nvSpPr>
        <p:spPr>
          <a:xfrm>
            <a:off x="3669030" y="1304930"/>
            <a:ext cx="8046719" cy="3970318"/>
          </a:xfrm>
          <a:prstGeom prst="rect">
            <a:avLst/>
          </a:prstGeom>
          <a:noFill/>
        </p:spPr>
        <p:txBody>
          <a:bodyPr wrap="square">
            <a:spAutoFit/>
          </a:bodyPr>
          <a:lstStyle/>
          <a:p>
            <a:r>
              <a:rPr lang="en-US" sz="2800" b="0" i="0" dirty="0">
                <a:solidFill>
                  <a:srgbClr val="000000"/>
                </a:solidFill>
                <a:effectLst/>
                <a:latin typeface="-apple-system"/>
              </a:rPr>
              <a:t>Multimodal Deep Learning</a:t>
            </a:r>
          </a:p>
          <a:p>
            <a:endParaRPr lang="en-US" sz="2800" b="0" i="0" dirty="0">
              <a:solidFill>
                <a:srgbClr val="000000"/>
              </a:solidFill>
              <a:effectLst/>
              <a:latin typeface="-apple-system"/>
            </a:endParaRPr>
          </a:p>
          <a:p>
            <a:r>
              <a:rPr lang="en-US" sz="2800" b="0" i="0" dirty="0">
                <a:solidFill>
                  <a:srgbClr val="000000"/>
                </a:solidFill>
                <a:effectLst/>
                <a:latin typeface="-apple-system"/>
              </a:rPr>
              <a:t>Transfer Learning</a:t>
            </a:r>
            <a:br>
              <a:rPr lang="en-US" sz="2800" b="0" i="0" dirty="0">
                <a:solidFill>
                  <a:srgbClr val="000000"/>
                </a:solidFill>
                <a:effectLst/>
                <a:latin typeface="-apple-system"/>
              </a:rPr>
            </a:br>
            <a:endParaRPr lang="en-US" sz="2800" b="0" i="0" dirty="0">
              <a:solidFill>
                <a:srgbClr val="000000"/>
              </a:solidFill>
              <a:effectLst/>
              <a:latin typeface="-apple-system"/>
            </a:endParaRPr>
          </a:p>
          <a:p>
            <a:r>
              <a:rPr lang="en-US" sz="2800" b="0" i="0" dirty="0">
                <a:solidFill>
                  <a:srgbClr val="000000"/>
                </a:solidFill>
                <a:effectLst/>
                <a:latin typeface="-apple-system"/>
              </a:rPr>
              <a:t>Graph Neural Networks</a:t>
            </a:r>
          </a:p>
          <a:p>
            <a:endParaRPr lang="en-US" sz="2800" b="0" i="0" dirty="0">
              <a:solidFill>
                <a:srgbClr val="000000"/>
              </a:solidFill>
              <a:effectLst/>
              <a:latin typeface="-apple-system"/>
            </a:endParaRPr>
          </a:p>
          <a:p>
            <a:r>
              <a:rPr lang="en-US" sz="2800" b="0" i="0" dirty="0" err="1">
                <a:solidFill>
                  <a:srgbClr val="000000"/>
                </a:solidFill>
                <a:effectLst/>
                <a:latin typeface="-apple-system"/>
              </a:rPr>
              <a:t>Ensembling</a:t>
            </a:r>
            <a:r>
              <a:rPr lang="en-US" sz="2800" b="0" i="0" dirty="0">
                <a:solidFill>
                  <a:srgbClr val="000000"/>
                </a:solidFill>
                <a:effectLst/>
                <a:latin typeface="-apple-system"/>
              </a:rPr>
              <a:t> and Fusion</a:t>
            </a:r>
          </a:p>
          <a:p>
            <a:endParaRPr lang="en-US" sz="2800" b="0" i="0" dirty="0">
              <a:solidFill>
                <a:srgbClr val="000000"/>
              </a:solidFill>
              <a:effectLst/>
              <a:latin typeface="-apple-system"/>
            </a:endParaRPr>
          </a:p>
          <a:p>
            <a:r>
              <a:rPr lang="en-US" sz="2800" b="0" i="0" dirty="0">
                <a:solidFill>
                  <a:srgbClr val="000000"/>
                </a:solidFill>
                <a:effectLst/>
                <a:latin typeface="-apple-system"/>
              </a:rPr>
              <a:t>Feature Engineering and Traditional Machine Learning</a:t>
            </a:r>
            <a:endParaRPr lang="en-US" sz="2800" dirty="0"/>
          </a:p>
        </p:txBody>
      </p:sp>
      <p:sp>
        <p:nvSpPr>
          <p:cNvPr id="3" name="Slide Number Placeholder 2">
            <a:extLst>
              <a:ext uri="{FF2B5EF4-FFF2-40B4-BE49-F238E27FC236}">
                <a16:creationId xmlns:a16="http://schemas.microsoft.com/office/drawing/2014/main" id="{7D0EB06F-0E3E-4D53-BB81-F5E5A43DD21A}"/>
              </a:ext>
            </a:extLst>
          </p:cNvPr>
          <p:cNvSpPr>
            <a:spLocks noGrp="1"/>
          </p:cNvSpPr>
          <p:nvPr>
            <p:ph type="sldNum" sz="quarter" idx="12"/>
          </p:nvPr>
        </p:nvSpPr>
        <p:spPr/>
        <p:txBody>
          <a:bodyPr/>
          <a:lstStyle/>
          <a:p>
            <a:fld id="{4FAB73BC-B049-4115-A692-8D63A059BFB8}" type="slidenum">
              <a:rPr lang="en-US" smtClean="0"/>
              <a:pPr/>
              <a:t>21</a:t>
            </a:fld>
            <a:endParaRPr lang="en-US" dirty="0"/>
          </a:p>
        </p:txBody>
      </p:sp>
    </p:spTree>
    <p:extLst>
      <p:ext uri="{BB962C8B-B14F-4D97-AF65-F5344CB8AC3E}">
        <p14:creationId xmlns:p14="http://schemas.microsoft.com/office/powerpoint/2010/main" val="2670770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C9B39-9201-436A-8A96-24E4B2B2CCFB}"/>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8145B1D5-3527-4B55-B3A8-7EAD98D845BD}"/>
              </a:ext>
            </a:extLst>
          </p:cNvPr>
          <p:cNvSpPr>
            <a:spLocks noGrp="1"/>
          </p:cNvSpPr>
          <p:nvPr>
            <p:ph type="sldNum" sz="quarter" idx="12"/>
          </p:nvPr>
        </p:nvSpPr>
        <p:spPr/>
        <p:txBody>
          <a:bodyPr/>
          <a:lstStyle/>
          <a:p>
            <a:fld id="{4FAB73BC-B049-4115-A692-8D63A059BFB8}" type="slidenum">
              <a:rPr lang="en-US" smtClean="0"/>
              <a:pPr/>
              <a:t>22</a:t>
            </a:fld>
            <a:endParaRPr lang="en-US" dirty="0"/>
          </a:p>
        </p:txBody>
      </p:sp>
      <p:graphicFrame>
        <p:nvGraphicFramePr>
          <p:cNvPr id="4" name="Table 3">
            <a:extLst>
              <a:ext uri="{FF2B5EF4-FFF2-40B4-BE49-F238E27FC236}">
                <a16:creationId xmlns:a16="http://schemas.microsoft.com/office/drawing/2014/main" id="{7A3E7CAE-CD79-44CE-82A7-FF74B8380435}"/>
              </a:ext>
            </a:extLst>
          </p:cNvPr>
          <p:cNvGraphicFramePr>
            <a:graphicFrameLocks noGrp="1"/>
          </p:cNvGraphicFramePr>
          <p:nvPr>
            <p:extLst>
              <p:ext uri="{D42A27DB-BD31-4B8C-83A1-F6EECF244321}">
                <p14:modId xmlns:p14="http://schemas.microsoft.com/office/powerpoint/2010/main" val="2665436662"/>
              </p:ext>
            </p:extLst>
          </p:nvPr>
        </p:nvGraphicFramePr>
        <p:xfrm>
          <a:off x="0" y="0"/>
          <a:ext cx="12191999" cy="6857999"/>
        </p:xfrm>
        <a:graphic>
          <a:graphicData uri="http://schemas.openxmlformats.org/drawingml/2006/table">
            <a:tbl>
              <a:tblPr>
                <a:tableStyleId>{073A0DAA-6AF3-43AB-8588-CEC1D06C72B9}</a:tableStyleId>
              </a:tblPr>
              <a:tblGrid>
                <a:gridCol w="2003699">
                  <a:extLst>
                    <a:ext uri="{9D8B030D-6E8A-4147-A177-3AD203B41FA5}">
                      <a16:colId xmlns:a16="http://schemas.microsoft.com/office/drawing/2014/main" val="902925344"/>
                    </a:ext>
                  </a:extLst>
                </a:gridCol>
                <a:gridCol w="1698050">
                  <a:extLst>
                    <a:ext uri="{9D8B030D-6E8A-4147-A177-3AD203B41FA5}">
                      <a16:colId xmlns:a16="http://schemas.microsoft.com/office/drawing/2014/main" val="98083629"/>
                    </a:ext>
                  </a:extLst>
                </a:gridCol>
                <a:gridCol w="2275386">
                  <a:extLst>
                    <a:ext uri="{9D8B030D-6E8A-4147-A177-3AD203B41FA5}">
                      <a16:colId xmlns:a16="http://schemas.microsoft.com/office/drawing/2014/main" val="2778729912"/>
                    </a:ext>
                  </a:extLst>
                </a:gridCol>
                <a:gridCol w="1799934">
                  <a:extLst>
                    <a:ext uri="{9D8B030D-6E8A-4147-A177-3AD203B41FA5}">
                      <a16:colId xmlns:a16="http://schemas.microsoft.com/office/drawing/2014/main" val="407208700"/>
                    </a:ext>
                  </a:extLst>
                </a:gridCol>
                <a:gridCol w="4414930">
                  <a:extLst>
                    <a:ext uri="{9D8B030D-6E8A-4147-A177-3AD203B41FA5}">
                      <a16:colId xmlns:a16="http://schemas.microsoft.com/office/drawing/2014/main" val="4233138120"/>
                    </a:ext>
                  </a:extLst>
                </a:gridCol>
              </a:tblGrid>
              <a:tr h="527539">
                <a:tc>
                  <a:txBody>
                    <a:bodyPr/>
                    <a:lstStyle/>
                    <a:p>
                      <a:pPr algn="ctr" fontAlgn="ctr"/>
                      <a:r>
                        <a:rPr lang="en-US" sz="1600" u="none" strike="noStrike">
                          <a:effectLst/>
                        </a:rPr>
                        <a:t>Study</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Traffic Data</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Weather</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Prediction Method</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Findings</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8802776"/>
                  </a:ext>
                </a:extLst>
              </a:tr>
              <a:tr h="2110152">
                <a:tc>
                  <a:txBody>
                    <a:bodyPr/>
                    <a:lstStyle/>
                    <a:p>
                      <a:pPr algn="ctr" fontAlgn="ctr"/>
                      <a:r>
                        <a:rPr lang="en-US" sz="1600" u="none" strike="noStrike">
                          <a:effectLst/>
                        </a:rPr>
                        <a:t>Assessing the Impact of Rainfall on Traffic Operation of Urban Road Network 2013</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Guangzhou</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Hyposesis Test and Regression</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4.9% reduction in critical accumulation</a:t>
                      </a:r>
                      <a:br>
                        <a:rPr lang="en-US" sz="1600" u="none" strike="noStrike">
                          <a:effectLst/>
                        </a:rPr>
                      </a:br>
                      <a:r>
                        <a:rPr lang="en-US" sz="1600" u="none" strike="noStrike">
                          <a:effectLst/>
                        </a:rPr>
                        <a:t>9.9% reduction in max flow</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3262685"/>
                  </a:ext>
                </a:extLst>
              </a:tr>
              <a:tr h="1582616">
                <a:tc>
                  <a:txBody>
                    <a:bodyPr/>
                    <a:lstStyle/>
                    <a:p>
                      <a:pPr algn="ctr" fontAlgn="ctr"/>
                      <a:r>
                        <a:rPr lang="en-US" sz="1600" u="none" strike="noStrike">
                          <a:effectLst/>
                        </a:rPr>
                        <a:t>Determining the quality of highway service caused by rainfall 2013</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Malayisa</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Light: &lt;2.5mm/h</a:t>
                      </a:r>
                      <a:br>
                        <a:rPr lang="en-US" sz="1600" u="none" strike="noStrike">
                          <a:effectLst/>
                        </a:rPr>
                      </a:br>
                      <a:r>
                        <a:rPr lang="en-US" sz="1600" u="none" strike="noStrike">
                          <a:effectLst/>
                        </a:rPr>
                        <a:t>Moderate: 2.5-10mm/h</a:t>
                      </a:r>
                      <a:br>
                        <a:rPr lang="en-US" sz="1600" u="none" strike="noStrike">
                          <a:effectLst/>
                        </a:rPr>
                      </a:br>
                      <a:r>
                        <a:rPr lang="en-US" sz="1600" u="none" strike="noStrike">
                          <a:effectLst/>
                        </a:rPr>
                        <a:t>Heavy: 10-50mm/h</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F-observed</a:t>
                      </a:r>
                      <a:br>
                        <a:rPr lang="en-US" sz="1600" u="none" strike="noStrike">
                          <a:effectLst/>
                        </a:rPr>
                      </a:br>
                      <a:r>
                        <a:rPr lang="en-US" sz="1600" u="none" strike="noStrike">
                          <a:effectLst/>
                        </a:rPr>
                        <a:t>T-observed</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Capacity loss</a:t>
                      </a:r>
                      <a:br>
                        <a:rPr lang="en-US" sz="1600" u="none" strike="noStrike">
                          <a:effectLst/>
                        </a:rPr>
                      </a:br>
                      <a:r>
                        <a:rPr lang="en-US" sz="1600" u="none" strike="noStrike">
                          <a:effectLst/>
                        </a:rPr>
                        <a:t>Speed reduction</a:t>
                      </a:r>
                      <a:br>
                        <a:rPr lang="en-US" sz="1600" u="none" strike="noStrike">
                          <a:effectLst/>
                        </a:rPr>
                      </a:br>
                      <a:r>
                        <a:rPr lang="en-US" sz="1600" u="none" strike="noStrike">
                          <a:effectLst/>
                        </a:rPr>
                        <a:t>Shockwave no obvious correlation</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9531696"/>
                  </a:ext>
                </a:extLst>
              </a:tr>
              <a:tr h="2637692">
                <a:tc>
                  <a:txBody>
                    <a:bodyPr/>
                    <a:lstStyle/>
                    <a:p>
                      <a:pPr algn="ctr" fontAlgn="ctr"/>
                      <a:r>
                        <a:rPr lang="en-US" sz="1600" u="none" strike="noStrike">
                          <a:effectLst/>
                        </a:rPr>
                        <a:t>Improving Traffic Flow Prediction with Weather Information in Connected Cars A Deep Learning Approach 2016</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PEMS dataset (47 freeways) (http://pems.dot.ca.gov/), 15 min resolution</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NOAA, 1 h sampling interval Rainfall data from 16 stations available hourly, resampled to 15 min</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ARIMA, ANN and DBN</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450534"/>
                  </a:ext>
                </a:extLst>
              </a:tr>
            </a:tbl>
          </a:graphicData>
        </a:graphic>
      </p:graphicFrame>
    </p:spTree>
    <p:extLst>
      <p:ext uri="{BB962C8B-B14F-4D97-AF65-F5344CB8AC3E}">
        <p14:creationId xmlns:p14="http://schemas.microsoft.com/office/powerpoint/2010/main" val="1160625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C9B39-9201-436A-8A96-24E4B2B2CCFB}"/>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6B4588D-2A6B-44B0-AA8E-1FD6DC440BA3}"/>
              </a:ext>
            </a:extLst>
          </p:cNvPr>
          <p:cNvSpPr>
            <a:spLocks noGrp="1"/>
          </p:cNvSpPr>
          <p:nvPr>
            <p:ph type="sldNum" sz="quarter" idx="12"/>
          </p:nvPr>
        </p:nvSpPr>
        <p:spPr/>
        <p:txBody>
          <a:bodyPr/>
          <a:lstStyle/>
          <a:p>
            <a:fld id="{4FAB73BC-B049-4115-A692-8D63A059BFB8}" type="slidenum">
              <a:rPr lang="en-US" smtClean="0"/>
              <a:pPr/>
              <a:t>23</a:t>
            </a:fld>
            <a:endParaRPr lang="en-US" dirty="0"/>
          </a:p>
        </p:txBody>
      </p:sp>
      <p:graphicFrame>
        <p:nvGraphicFramePr>
          <p:cNvPr id="5" name="Table 4">
            <a:extLst>
              <a:ext uri="{FF2B5EF4-FFF2-40B4-BE49-F238E27FC236}">
                <a16:creationId xmlns:a16="http://schemas.microsoft.com/office/drawing/2014/main" id="{6511C30D-CD1C-4E1E-B4CF-099FD83BA12A}"/>
              </a:ext>
            </a:extLst>
          </p:cNvPr>
          <p:cNvGraphicFramePr>
            <a:graphicFrameLocks noGrp="1"/>
          </p:cNvGraphicFramePr>
          <p:nvPr>
            <p:extLst>
              <p:ext uri="{D42A27DB-BD31-4B8C-83A1-F6EECF244321}">
                <p14:modId xmlns:p14="http://schemas.microsoft.com/office/powerpoint/2010/main" val="3998260950"/>
              </p:ext>
            </p:extLst>
          </p:nvPr>
        </p:nvGraphicFramePr>
        <p:xfrm>
          <a:off x="0" y="0"/>
          <a:ext cx="12192000" cy="6858000"/>
        </p:xfrm>
        <a:graphic>
          <a:graphicData uri="http://schemas.openxmlformats.org/drawingml/2006/table">
            <a:tbl>
              <a:tblPr>
                <a:tableStyleId>{073A0DAA-6AF3-43AB-8588-CEC1D06C72B9}</a:tableStyleId>
              </a:tblPr>
              <a:tblGrid>
                <a:gridCol w="2003699">
                  <a:extLst>
                    <a:ext uri="{9D8B030D-6E8A-4147-A177-3AD203B41FA5}">
                      <a16:colId xmlns:a16="http://schemas.microsoft.com/office/drawing/2014/main" val="2282798209"/>
                    </a:ext>
                  </a:extLst>
                </a:gridCol>
                <a:gridCol w="1698050">
                  <a:extLst>
                    <a:ext uri="{9D8B030D-6E8A-4147-A177-3AD203B41FA5}">
                      <a16:colId xmlns:a16="http://schemas.microsoft.com/office/drawing/2014/main" val="815360233"/>
                    </a:ext>
                  </a:extLst>
                </a:gridCol>
                <a:gridCol w="2275386">
                  <a:extLst>
                    <a:ext uri="{9D8B030D-6E8A-4147-A177-3AD203B41FA5}">
                      <a16:colId xmlns:a16="http://schemas.microsoft.com/office/drawing/2014/main" val="1239789305"/>
                    </a:ext>
                  </a:extLst>
                </a:gridCol>
                <a:gridCol w="1799934">
                  <a:extLst>
                    <a:ext uri="{9D8B030D-6E8A-4147-A177-3AD203B41FA5}">
                      <a16:colId xmlns:a16="http://schemas.microsoft.com/office/drawing/2014/main" val="1269105649"/>
                    </a:ext>
                  </a:extLst>
                </a:gridCol>
                <a:gridCol w="4414931">
                  <a:extLst>
                    <a:ext uri="{9D8B030D-6E8A-4147-A177-3AD203B41FA5}">
                      <a16:colId xmlns:a16="http://schemas.microsoft.com/office/drawing/2014/main" val="1672081843"/>
                    </a:ext>
                  </a:extLst>
                </a:gridCol>
              </a:tblGrid>
              <a:tr h="489859">
                <a:tc>
                  <a:txBody>
                    <a:bodyPr/>
                    <a:lstStyle/>
                    <a:p>
                      <a:pPr algn="ctr" fontAlgn="ctr"/>
                      <a:r>
                        <a:rPr lang="en-US" sz="1600" u="none" strike="noStrike">
                          <a:effectLst/>
                        </a:rPr>
                        <a:t>Study</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Traffic Data</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Weather</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Prediction Method</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Findings</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5369503"/>
                  </a:ext>
                </a:extLst>
              </a:tr>
              <a:tr h="1959427">
                <a:tc>
                  <a:txBody>
                    <a:bodyPr/>
                    <a:lstStyle/>
                    <a:p>
                      <a:pPr algn="ctr" fontAlgn="ctr"/>
                      <a:r>
                        <a:rPr lang="en-US" sz="1600" u="none" strike="noStrike">
                          <a:effectLst/>
                        </a:rPr>
                        <a:t>Impact Analysis of Rainfall on Traffic Flow Characteristics in Beijing 2018</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Beijing</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Mathematic methods and callibrating</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1359963"/>
                  </a:ext>
                </a:extLst>
              </a:tr>
              <a:tr h="2939141">
                <a:tc>
                  <a:txBody>
                    <a:bodyPr/>
                    <a:lstStyle/>
                    <a:p>
                      <a:pPr algn="ctr" fontAlgn="ctr"/>
                      <a:r>
                        <a:rPr lang="en-US" sz="1600" u="none" strike="noStrike">
                          <a:effectLst/>
                        </a:rPr>
                        <a:t>Exploring the Spatial-Temporal Relationship between Rainfall and Traffic Flow A Case Study of Brisbane, Australia 2020</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Australia</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Temperature</a:t>
                      </a:r>
                      <a:br>
                        <a:rPr lang="en-US" sz="1600" u="none" strike="noStrike">
                          <a:effectLst/>
                        </a:rPr>
                      </a:br>
                      <a:r>
                        <a:rPr lang="en-US" sz="1600" u="none" strike="noStrike">
                          <a:effectLst/>
                        </a:rPr>
                        <a:t>Rainfall</a:t>
                      </a:r>
                      <a:br>
                        <a:rPr lang="en-US" sz="1600" u="none" strike="noStrike">
                          <a:effectLst/>
                        </a:rPr>
                      </a:br>
                      <a:r>
                        <a:rPr lang="en-US" sz="1600" u="none" strike="noStrike">
                          <a:effectLst/>
                        </a:rPr>
                        <a:t>Wind speed</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LR, MLR, OLR</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precipitation affects an increase in traffic demand | weather conditions have a greater impact in urban areas compared with suburban areas.</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1595521"/>
                  </a:ext>
                </a:extLst>
              </a:tr>
              <a:tr h="1469573">
                <a:tc>
                  <a:txBody>
                    <a:bodyPr/>
                    <a:lstStyle/>
                    <a:p>
                      <a:pPr algn="ctr" fontAlgn="ctr"/>
                      <a:r>
                        <a:rPr lang="en-US" sz="1600" u="none" strike="noStrike">
                          <a:effectLst/>
                        </a:rPr>
                        <a:t>Impact of Rainfall on Traffic Speed in Major Cities of China 2021</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Major Cities of China</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Ordinary Least Squares (OLS) Regression Analysis</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err="1">
                          <a:effectLst/>
                        </a:rPr>
                        <a:t>Existenceof</a:t>
                      </a:r>
                      <a:r>
                        <a:rPr lang="en-US" sz="1600" u="none" strike="noStrike" dirty="0">
                          <a:effectLst/>
                        </a:rPr>
                        <a:t> relationship</a:t>
                      </a:r>
                      <a:endParaRPr lang="en-US" sz="16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9740302"/>
                  </a:ext>
                </a:extLst>
              </a:tr>
            </a:tbl>
          </a:graphicData>
        </a:graphic>
      </p:graphicFrame>
    </p:spTree>
    <p:extLst>
      <p:ext uri="{BB962C8B-B14F-4D97-AF65-F5344CB8AC3E}">
        <p14:creationId xmlns:p14="http://schemas.microsoft.com/office/powerpoint/2010/main" val="492044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E610B-DFB4-4DA8-A374-4B576B667F70}"/>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435C0AA1-EA22-4549-9835-991BBDD8FC41}"/>
              </a:ext>
            </a:extLst>
          </p:cNvPr>
          <p:cNvSpPr>
            <a:spLocks noGrp="1"/>
          </p:cNvSpPr>
          <p:nvPr>
            <p:ph type="sldNum" sz="quarter" idx="12"/>
          </p:nvPr>
        </p:nvSpPr>
        <p:spPr/>
        <p:txBody>
          <a:bodyPr/>
          <a:lstStyle/>
          <a:p>
            <a:fld id="{4FAB73BC-B049-4115-A692-8D63A059BFB8}" type="slidenum">
              <a:rPr lang="en-US" smtClean="0"/>
              <a:pPr/>
              <a:t>24</a:t>
            </a:fld>
            <a:endParaRPr lang="en-US" dirty="0"/>
          </a:p>
        </p:txBody>
      </p:sp>
      <p:graphicFrame>
        <p:nvGraphicFramePr>
          <p:cNvPr id="5" name="Table 4">
            <a:extLst>
              <a:ext uri="{FF2B5EF4-FFF2-40B4-BE49-F238E27FC236}">
                <a16:creationId xmlns:a16="http://schemas.microsoft.com/office/drawing/2014/main" id="{FED912A9-58B1-48A8-B4AD-9899DC9AA1A0}"/>
              </a:ext>
            </a:extLst>
          </p:cNvPr>
          <p:cNvGraphicFramePr>
            <a:graphicFrameLocks noGrp="1"/>
          </p:cNvGraphicFramePr>
          <p:nvPr>
            <p:extLst>
              <p:ext uri="{D42A27DB-BD31-4B8C-83A1-F6EECF244321}">
                <p14:modId xmlns:p14="http://schemas.microsoft.com/office/powerpoint/2010/main" val="2165358320"/>
              </p:ext>
            </p:extLst>
          </p:nvPr>
        </p:nvGraphicFramePr>
        <p:xfrm>
          <a:off x="0" y="0"/>
          <a:ext cx="12191999" cy="6857999"/>
        </p:xfrm>
        <a:graphic>
          <a:graphicData uri="http://schemas.openxmlformats.org/drawingml/2006/table">
            <a:tbl>
              <a:tblPr>
                <a:tableStyleId>{073A0DAA-6AF3-43AB-8588-CEC1D06C72B9}</a:tableStyleId>
              </a:tblPr>
              <a:tblGrid>
                <a:gridCol w="2003699">
                  <a:extLst>
                    <a:ext uri="{9D8B030D-6E8A-4147-A177-3AD203B41FA5}">
                      <a16:colId xmlns:a16="http://schemas.microsoft.com/office/drawing/2014/main" val="1985715156"/>
                    </a:ext>
                  </a:extLst>
                </a:gridCol>
                <a:gridCol w="1698050">
                  <a:extLst>
                    <a:ext uri="{9D8B030D-6E8A-4147-A177-3AD203B41FA5}">
                      <a16:colId xmlns:a16="http://schemas.microsoft.com/office/drawing/2014/main" val="811156205"/>
                    </a:ext>
                  </a:extLst>
                </a:gridCol>
                <a:gridCol w="2275386">
                  <a:extLst>
                    <a:ext uri="{9D8B030D-6E8A-4147-A177-3AD203B41FA5}">
                      <a16:colId xmlns:a16="http://schemas.microsoft.com/office/drawing/2014/main" val="1876731607"/>
                    </a:ext>
                  </a:extLst>
                </a:gridCol>
                <a:gridCol w="1799934">
                  <a:extLst>
                    <a:ext uri="{9D8B030D-6E8A-4147-A177-3AD203B41FA5}">
                      <a16:colId xmlns:a16="http://schemas.microsoft.com/office/drawing/2014/main" val="839642651"/>
                    </a:ext>
                  </a:extLst>
                </a:gridCol>
                <a:gridCol w="4414930">
                  <a:extLst>
                    <a:ext uri="{9D8B030D-6E8A-4147-A177-3AD203B41FA5}">
                      <a16:colId xmlns:a16="http://schemas.microsoft.com/office/drawing/2014/main" val="3011821398"/>
                    </a:ext>
                  </a:extLst>
                </a:gridCol>
              </a:tblGrid>
              <a:tr h="342901">
                <a:tc>
                  <a:txBody>
                    <a:bodyPr/>
                    <a:lstStyle/>
                    <a:p>
                      <a:pPr algn="ctr" fontAlgn="ctr"/>
                      <a:r>
                        <a:rPr lang="en-US" sz="1600" u="none" strike="noStrike">
                          <a:effectLst/>
                        </a:rPr>
                        <a:t>Study</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Traffic Data</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Weather</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Prediction Method</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Findings</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2992816"/>
                  </a:ext>
                </a:extLst>
              </a:tr>
              <a:tr h="1371599">
                <a:tc>
                  <a:txBody>
                    <a:bodyPr/>
                    <a:lstStyle/>
                    <a:p>
                      <a:pPr algn="ctr" fontAlgn="ctr"/>
                      <a:r>
                        <a:rPr lang="en-US" sz="1600" u="none" strike="noStrike" dirty="0">
                          <a:effectLst/>
                        </a:rPr>
                        <a:t>Analyzing the Effects of Rainfall on Urban traffic congestion Bottlenecks 2020</a:t>
                      </a:r>
                      <a:endParaRPr lang="en-US" sz="16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China</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Stations</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ICC</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89598328"/>
                  </a:ext>
                </a:extLst>
              </a:tr>
              <a:tr h="1714501">
                <a:tc>
                  <a:txBody>
                    <a:bodyPr/>
                    <a:lstStyle/>
                    <a:p>
                      <a:pPr algn="ctr" fontAlgn="ctr"/>
                      <a:r>
                        <a:rPr lang="en-US" sz="1600" u="none" strike="noStrike">
                          <a:effectLst/>
                        </a:rPr>
                        <a:t>Estimating the Impact of High-Fidelity Rainfall Data on Traffic Conditions and Traffic Prediction 2021</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high-resolution rainfall radar images of street networks</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RNN</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6549435"/>
                  </a:ext>
                </a:extLst>
              </a:tr>
              <a:tr h="1371599">
                <a:tc>
                  <a:txBody>
                    <a:bodyPr/>
                    <a:lstStyle/>
                    <a:p>
                      <a:pPr algn="ctr" fontAlgn="ctr"/>
                      <a:r>
                        <a:rPr lang="en-US" sz="1600" u="none" strike="noStrike">
                          <a:effectLst/>
                        </a:rPr>
                        <a:t>Exploring the Impact of Climate and Extreme Weather on Fatal Traffic Accidents 2021</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Negative Binomial model and the log-change model</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precipitation increases by 0.5 mm in 24 months, the number of fatal traffic accidents will increase by 4.8% in California and 4.6% in Arizona .</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6750259"/>
                  </a:ext>
                </a:extLst>
              </a:tr>
              <a:tr h="2057399">
                <a:tc>
                  <a:txBody>
                    <a:bodyPr/>
                    <a:lstStyle/>
                    <a:p>
                      <a:pPr algn="ctr" fontAlgn="ctr"/>
                      <a:r>
                        <a:rPr lang="en-US" sz="1600" u="none" strike="noStrike">
                          <a:effectLst/>
                        </a:rPr>
                        <a:t>Impact of Rainfall Intensity on Macroscopic Traffic Variables of Urban Roads Using Data from Bluetooth Detectors 2021</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vehicle detectors placed on the main roads of Bangkok</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light(0.1-10mm/h) | moderate(10.1-35mm/h) | heavy(over 35mm/h)</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Hyposesis Test and Regression</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dirty="0">
                          <a:effectLst/>
                        </a:rPr>
                        <a:t>average speed reduction -&gt; 6.7% to 53.3% | average traffic flow rate reduction -&gt; 1% to 27% | increase in travel time -&gt; 4.5% to 128%</a:t>
                      </a:r>
                      <a:endParaRPr lang="en-US" sz="16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272592"/>
                  </a:ext>
                </a:extLst>
              </a:tr>
            </a:tbl>
          </a:graphicData>
        </a:graphic>
      </p:graphicFrame>
    </p:spTree>
    <p:extLst>
      <p:ext uri="{BB962C8B-B14F-4D97-AF65-F5344CB8AC3E}">
        <p14:creationId xmlns:p14="http://schemas.microsoft.com/office/powerpoint/2010/main" val="2042013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1FE25-DA15-4062-9C82-AB5805604E93}"/>
              </a:ext>
            </a:extLst>
          </p:cNvPr>
          <p:cNvSpPr>
            <a:spLocks noGrp="1"/>
          </p:cNvSpPr>
          <p:nvPr>
            <p:ph type="title"/>
          </p:nvPr>
        </p:nvSpPr>
        <p:spPr/>
        <p:txBody>
          <a:bodyPr/>
          <a:lstStyle/>
          <a:p>
            <a:r>
              <a:rPr lang="en-US" dirty="0"/>
              <a:t>Traffic class distribution</a:t>
            </a:r>
            <a:br>
              <a:rPr lang="en-US" dirty="0"/>
            </a:br>
            <a:endParaRPr lang="en-US" dirty="0"/>
          </a:p>
        </p:txBody>
      </p:sp>
      <p:pic>
        <p:nvPicPr>
          <p:cNvPr id="6" name="Content Placeholder 5">
            <a:extLst>
              <a:ext uri="{FF2B5EF4-FFF2-40B4-BE49-F238E27FC236}">
                <a16:creationId xmlns:a16="http://schemas.microsoft.com/office/drawing/2014/main" id="{77FBCC52-90A1-4FAB-A986-50BC962D5758}"/>
              </a:ext>
            </a:extLst>
          </p:cNvPr>
          <p:cNvPicPr>
            <a:picLocks noGrp="1" noChangeAspect="1"/>
          </p:cNvPicPr>
          <p:nvPr>
            <p:ph idx="1"/>
          </p:nvPr>
        </p:nvPicPr>
        <p:blipFill>
          <a:blip r:embed="rId2"/>
          <a:stretch>
            <a:fillRect/>
          </a:stretch>
        </p:blipFill>
        <p:spPr>
          <a:xfrm>
            <a:off x="3662228" y="703988"/>
            <a:ext cx="7787524" cy="3229309"/>
          </a:xfrm>
        </p:spPr>
      </p:pic>
      <p:sp>
        <p:nvSpPr>
          <p:cNvPr id="4" name="TextBox 3">
            <a:extLst>
              <a:ext uri="{FF2B5EF4-FFF2-40B4-BE49-F238E27FC236}">
                <a16:creationId xmlns:a16="http://schemas.microsoft.com/office/drawing/2014/main" id="{6B9D728E-48FF-4803-B70F-195BED9F1FA8}"/>
              </a:ext>
            </a:extLst>
          </p:cNvPr>
          <p:cNvSpPr txBox="1"/>
          <p:nvPr/>
        </p:nvSpPr>
        <p:spPr>
          <a:xfrm>
            <a:off x="0" y="0"/>
            <a:ext cx="6507248" cy="369332"/>
          </a:xfrm>
          <a:prstGeom prst="rect">
            <a:avLst/>
          </a:prstGeom>
          <a:noFill/>
        </p:spPr>
        <p:txBody>
          <a:bodyPr wrap="square" rtlCol="0">
            <a:spAutoFit/>
          </a:bodyPr>
          <a:lstStyle/>
          <a:p>
            <a:r>
              <a:rPr lang="en-US" dirty="0"/>
              <a:t>Determining the quality of highway service caused by rainfall 2013</a:t>
            </a:r>
          </a:p>
        </p:txBody>
      </p:sp>
      <p:pic>
        <p:nvPicPr>
          <p:cNvPr id="8" name="Picture 7">
            <a:extLst>
              <a:ext uri="{FF2B5EF4-FFF2-40B4-BE49-F238E27FC236}">
                <a16:creationId xmlns:a16="http://schemas.microsoft.com/office/drawing/2014/main" id="{CDBC019B-8CE3-47BB-9730-3F35D4E5653D}"/>
              </a:ext>
            </a:extLst>
          </p:cNvPr>
          <p:cNvPicPr>
            <a:picLocks noChangeAspect="1"/>
          </p:cNvPicPr>
          <p:nvPr/>
        </p:nvPicPr>
        <p:blipFill>
          <a:blip r:embed="rId3"/>
          <a:stretch>
            <a:fillRect/>
          </a:stretch>
        </p:blipFill>
        <p:spPr>
          <a:xfrm>
            <a:off x="3687037" y="4569584"/>
            <a:ext cx="2682472" cy="525826"/>
          </a:xfrm>
          <a:prstGeom prst="rect">
            <a:avLst/>
          </a:prstGeom>
        </p:spPr>
      </p:pic>
      <p:pic>
        <p:nvPicPr>
          <p:cNvPr id="10" name="Picture 9">
            <a:extLst>
              <a:ext uri="{FF2B5EF4-FFF2-40B4-BE49-F238E27FC236}">
                <a16:creationId xmlns:a16="http://schemas.microsoft.com/office/drawing/2014/main" id="{7C2EC2DD-C64A-41F8-8703-25EC6F01740F}"/>
              </a:ext>
            </a:extLst>
          </p:cNvPr>
          <p:cNvPicPr>
            <a:picLocks noChangeAspect="1"/>
          </p:cNvPicPr>
          <p:nvPr/>
        </p:nvPicPr>
        <p:blipFill>
          <a:blip r:embed="rId4"/>
          <a:stretch>
            <a:fillRect/>
          </a:stretch>
        </p:blipFill>
        <p:spPr>
          <a:xfrm>
            <a:off x="6987269" y="4420981"/>
            <a:ext cx="4214225" cy="823031"/>
          </a:xfrm>
          <a:prstGeom prst="rect">
            <a:avLst/>
          </a:prstGeom>
        </p:spPr>
      </p:pic>
      <p:sp>
        <p:nvSpPr>
          <p:cNvPr id="11" name="Slide Number Placeholder 10">
            <a:extLst>
              <a:ext uri="{FF2B5EF4-FFF2-40B4-BE49-F238E27FC236}">
                <a16:creationId xmlns:a16="http://schemas.microsoft.com/office/drawing/2014/main" id="{D4EB5917-26EC-4FBF-9BF6-0F5801CB0003}"/>
              </a:ext>
            </a:extLst>
          </p:cNvPr>
          <p:cNvSpPr>
            <a:spLocks noGrp="1"/>
          </p:cNvSpPr>
          <p:nvPr>
            <p:ph type="sldNum" sz="quarter" idx="12"/>
          </p:nvPr>
        </p:nvSpPr>
        <p:spPr/>
        <p:txBody>
          <a:bodyPr/>
          <a:lstStyle/>
          <a:p>
            <a:fld id="{4FAB73BC-B049-4115-A692-8D63A059BFB8}" type="slidenum">
              <a:rPr lang="en-US" smtClean="0"/>
              <a:pPr/>
              <a:t>3</a:t>
            </a:fld>
            <a:endParaRPr lang="en-US" dirty="0"/>
          </a:p>
        </p:txBody>
      </p:sp>
    </p:spTree>
    <p:extLst>
      <p:ext uri="{BB962C8B-B14F-4D97-AF65-F5344CB8AC3E}">
        <p14:creationId xmlns:p14="http://schemas.microsoft.com/office/powerpoint/2010/main" val="232815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2199A-F64A-4E46-93E2-0167DE224DB0}"/>
              </a:ext>
            </a:extLst>
          </p:cNvPr>
          <p:cNvSpPr>
            <a:spLocks noGrp="1"/>
          </p:cNvSpPr>
          <p:nvPr>
            <p:ph type="title"/>
          </p:nvPr>
        </p:nvSpPr>
        <p:spPr>
          <a:xfrm>
            <a:off x="116963" y="1123837"/>
            <a:ext cx="3200401" cy="4601183"/>
          </a:xfrm>
        </p:spPr>
        <p:txBody>
          <a:bodyPr>
            <a:normAutofit/>
          </a:bodyPr>
          <a:lstStyle/>
          <a:p>
            <a:r>
              <a:rPr lang="en-US" sz="3200" dirty="0"/>
              <a:t>Mean speed and cumulative speed distribution statistical tests</a:t>
            </a:r>
            <a:br>
              <a:rPr lang="en-US" sz="3200" dirty="0"/>
            </a:br>
            <a:endParaRPr lang="en-US" sz="3200" dirty="0"/>
          </a:p>
        </p:txBody>
      </p:sp>
      <p:pic>
        <p:nvPicPr>
          <p:cNvPr id="9" name="Picture 8">
            <a:extLst>
              <a:ext uri="{FF2B5EF4-FFF2-40B4-BE49-F238E27FC236}">
                <a16:creationId xmlns:a16="http://schemas.microsoft.com/office/drawing/2014/main" id="{F3CFCE9E-4826-40F5-ABA2-9170DBA6B2D3}"/>
              </a:ext>
            </a:extLst>
          </p:cNvPr>
          <p:cNvPicPr>
            <a:picLocks noChangeAspect="1"/>
          </p:cNvPicPr>
          <p:nvPr/>
        </p:nvPicPr>
        <p:blipFill>
          <a:blip r:embed="rId2"/>
          <a:stretch>
            <a:fillRect/>
          </a:stretch>
        </p:blipFill>
        <p:spPr>
          <a:xfrm>
            <a:off x="3732810" y="683355"/>
            <a:ext cx="7588116" cy="3336579"/>
          </a:xfrm>
          <a:prstGeom prst="rect">
            <a:avLst/>
          </a:prstGeom>
        </p:spPr>
      </p:pic>
      <p:pic>
        <p:nvPicPr>
          <p:cNvPr id="11" name="Picture 10">
            <a:extLst>
              <a:ext uri="{FF2B5EF4-FFF2-40B4-BE49-F238E27FC236}">
                <a16:creationId xmlns:a16="http://schemas.microsoft.com/office/drawing/2014/main" id="{DC94EDBF-033F-49B4-A48F-C34E3F714412}"/>
              </a:ext>
            </a:extLst>
          </p:cNvPr>
          <p:cNvPicPr>
            <a:picLocks noChangeAspect="1"/>
          </p:cNvPicPr>
          <p:nvPr/>
        </p:nvPicPr>
        <p:blipFill>
          <a:blip r:embed="rId3"/>
          <a:stretch>
            <a:fillRect/>
          </a:stretch>
        </p:blipFill>
        <p:spPr>
          <a:xfrm>
            <a:off x="5766275" y="4455177"/>
            <a:ext cx="3657615" cy="1094327"/>
          </a:xfrm>
          <a:prstGeom prst="rect">
            <a:avLst/>
          </a:prstGeom>
        </p:spPr>
      </p:pic>
      <p:sp>
        <p:nvSpPr>
          <p:cNvPr id="12" name="TextBox 11">
            <a:extLst>
              <a:ext uri="{FF2B5EF4-FFF2-40B4-BE49-F238E27FC236}">
                <a16:creationId xmlns:a16="http://schemas.microsoft.com/office/drawing/2014/main" id="{5F82A1CA-D804-4526-A4EF-C814F9BEF915}"/>
              </a:ext>
            </a:extLst>
          </p:cNvPr>
          <p:cNvSpPr txBox="1"/>
          <p:nvPr/>
        </p:nvSpPr>
        <p:spPr>
          <a:xfrm>
            <a:off x="0" y="0"/>
            <a:ext cx="6507248" cy="369332"/>
          </a:xfrm>
          <a:prstGeom prst="rect">
            <a:avLst/>
          </a:prstGeom>
          <a:noFill/>
        </p:spPr>
        <p:txBody>
          <a:bodyPr wrap="square" rtlCol="0">
            <a:spAutoFit/>
          </a:bodyPr>
          <a:lstStyle/>
          <a:p>
            <a:r>
              <a:rPr lang="en-US" dirty="0"/>
              <a:t>Determining the quality of highway service caused by rainfall 2013</a:t>
            </a:r>
          </a:p>
        </p:txBody>
      </p:sp>
      <p:sp>
        <p:nvSpPr>
          <p:cNvPr id="13" name="Slide Number Placeholder 12">
            <a:extLst>
              <a:ext uri="{FF2B5EF4-FFF2-40B4-BE49-F238E27FC236}">
                <a16:creationId xmlns:a16="http://schemas.microsoft.com/office/drawing/2014/main" id="{230A8C5F-F192-4712-BD65-66F7FE13357C}"/>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Tree>
    <p:extLst>
      <p:ext uri="{BB962C8B-B14F-4D97-AF65-F5344CB8AC3E}">
        <p14:creationId xmlns:p14="http://schemas.microsoft.com/office/powerpoint/2010/main" val="4224141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BBD90-0DB5-4D93-8DB7-40216B518121}"/>
              </a:ext>
            </a:extLst>
          </p:cNvPr>
          <p:cNvSpPr>
            <a:spLocks noGrp="1"/>
          </p:cNvSpPr>
          <p:nvPr>
            <p:ph type="title"/>
          </p:nvPr>
        </p:nvSpPr>
        <p:spPr>
          <a:xfrm>
            <a:off x="-21262" y="1123837"/>
            <a:ext cx="3498112" cy="4601183"/>
          </a:xfrm>
        </p:spPr>
        <p:txBody>
          <a:bodyPr>
            <a:normAutofit/>
          </a:bodyPr>
          <a:lstStyle/>
          <a:p>
            <a:r>
              <a:rPr lang="en-US" sz="2400" dirty="0"/>
              <a:t>Traffic shockwave velocity propagation</a:t>
            </a:r>
            <a:br>
              <a:rPr lang="en-US" sz="2400" dirty="0"/>
            </a:br>
            <a:br>
              <a:rPr lang="en-US" sz="2400" dirty="0"/>
            </a:br>
            <a:br>
              <a:rPr lang="en-US" sz="2400" dirty="0"/>
            </a:br>
            <a:br>
              <a:rPr lang="en-US" sz="2400" dirty="0"/>
            </a:br>
            <a:br>
              <a:rPr lang="en-US" sz="2400" dirty="0"/>
            </a:br>
            <a:br>
              <a:rPr lang="en-US" sz="2400" dirty="0"/>
            </a:br>
            <a:br>
              <a:rPr lang="en-US" sz="2400" dirty="0"/>
            </a:br>
            <a:r>
              <a:rPr lang="en-US" sz="2400" dirty="0"/>
              <a:t>Road users input in context</a:t>
            </a:r>
            <a:br>
              <a:rPr lang="en-US" sz="2400" dirty="0"/>
            </a:br>
            <a:br>
              <a:rPr lang="en-US" sz="3200" dirty="0"/>
            </a:br>
            <a:endParaRPr lang="en-US" sz="3200" dirty="0"/>
          </a:p>
        </p:txBody>
      </p:sp>
      <p:pic>
        <p:nvPicPr>
          <p:cNvPr id="5" name="Content Placeholder 4">
            <a:extLst>
              <a:ext uri="{FF2B5EF4-FFF2-40B4-BE49-F238E27FC236}">
                <a16:creationId xmlns:a16="http://schemas.microsoft.com/office/drawing/2014/main" id="{8BD2CEE2-30DA-403D-A9B3-9EFA401B850D}"/>
              </a:ext>
            </a:extLst>
          </p:cNvPr>
          <p:cNvPicPr>
            <a:picLocks noGrp="1" noChangeAspect="1"/>
          </p:cNvPicPr>
          <p:nvPr>
            <p:ph idx="1"/>
          </p:nvPr>
        </p:nvPicPr>
        <p:blipFill>
          <a:blip r:embed="rId2"/>
          <a:stretch>
            <a:fillRect/>
          </a:stretch>
        </p:blipFill>
        <p:spPr>
          <a:xfrm>
            <a:off x="4189778" y="807579"/>
            <a:ext cx="1463167" cy="632515"/>
          </a:xfrm>
        </p:spPr>
      </p:pic>
      <p:pic>
        <p:nvPicPr>
          <p:cNvPr id="7" name="Picture 6">
            <a:extLst>
              <a:ext uri="{FF2B5EF4-FFF2-40B4-BE49-F238E27FC236}">
                <a16:creationId xmlns:a16="http://schemas.microsoft.com/office/drawing/2014/main" id="{AEEF69DD-81A6-46DD-88CC-5D7CA6A8FFA1}"/>
              </a:ext>
            </a:extLst>
          </p:cNvPr>
          <p:cNvPicPr>
            <a:picLocks noChangeAspect="1"/>
          </p:cNvPicPr>
          <p:nvPr/>
        </p:nvPicPr>
        <p:blipFill>
          <a:blip r:embed="rId3"/>
          <a:stretch>
            <a:fillRect/>
          </a:stretch>
        </p:blipFill>
        <p:spPr>
          <a:xfrm>
            <a:off x="4189778" y="1629482"/>
            <a:ext cx="4930567" cy="1089754"/>
          </a:xfrm>
          <a:prstGeom prst="rect">
            <a:avLst/>
          </a:prstGeom>
        </p:spPr>
      </p:pic>
      <p:pic>
        <p:nvPicPr>
          <p:cNvPr id="9" name="Picture 8">
            <a:extLst>
              <a:ext uri="{FF2B5EF4-FFF2-40B4-BE49-F238E27FC236}">
                <a16:creationId xmlns:a16="http://schemas.microsoft.com/office/drawing/2014/main" id="{30D6A7A6-680A-452B-AE02-41FF88A092AD}"/>
              </a:ext>
            </a:extLst>
          </p:cNvPr>
          <p:cNvPicPr>
            <a:picLocks noChangeAspect="1"/>
          </p:cNvPicPr>
          <p:nvPr/>
        </p:nvPicPr>
        <p:blipFill>
          <a:blip r:embed="rId4"/>
          <a:stretch>
            <a:fillRect/>
          </a:stretch>
        </p:blipFill>
        <p:spPr>
          <a:xfrm>
            <a:off x="4189778" y="2696593"/>
            <a:ext cx="3665538" cy="876376"/>
          </a:xfrm>
          <a:prstGeom prst="rect">
            <a:avLst/>
          </a:prstGeom>
        </p:spPr>
      </p:pic>
      <p:pic>
        <p:nvPicPr>
          <p:cNvPr id="11" name="Picture 10">
            <a:extLst>
              <a:ext uri="{FF2B5EF4-FFF2-40B4-BE49-F238E27FC236}">
                <a16:creationId xmlns:a16="http://schemas.microsoft.com/office/drawing/2014/main" id="{063C01D8-1EA9-49F5-93A7-723CE1282247}"/>
              </a:ext>
            </a:extLst>
          </p:cNvPr>
          <p:cNvPicPr>
            <a:picLocks noChangeAspect="1"/>
          </p:cNvPicPr>
          <p:nvPr/>
        </p:nvPicPr>
        <p:blipFill>
          <a:blip r:embed="rId5"/>
          <a:stretch>
            <a:fillRect/>
          </a:stretch>
        </p:blipFill>
        <p:spPr>
          <a:xfrm>
            <a:off x="4062187" y="3665154"/>
            <a:ext cx="4968671" cy="2385267"/>
          </a:xfrm>
          <a:prstGeom prst="rect">
            <a:avLst/>
          </a:prstGeom>
        </p:spPr>
      </p:pic>
      <p:sp>
        <p:nvSpPr>
          <p:cNvPr id="12" name="TextBox 11">
            <a:extLst>
              <a:ext uri="{FF2B5EF4-FFF2-40B4-BE49-F238E27FC236}">
                <a16:creationId xmlns:a16="http://schemas.microsoft.com/office/drawing/2014/main" id="{04366918-F086-455B-9196-F20AB92CF8B0}"/>
              </a:ext>
            </a:extLst>
          </p:cNvPr>
          <p:cNvSpPr txBox="1"/>
          <p:nvPr/>
        </p:nvSpPr>
        <p:spPr>
          <a:xfrm>
            <a:off x="0" y="0"/>
            <a:ext cx="6507248" cy="369332"/>
          </a:xfrm>
          <a:prstGeom prst="rect">
            <a:avLst/>
          </a:prstGeom>
          <a:noFill/>
        </p:spPr>
        <p:txBody>
          <a:bodyPr wrap="square" rtlCol="0">
            <a:spAutoFit/>
          </a:bodyPr>
          <a:lstStyle/>
          <a:p>
            <a:r>
              <a:rPr lang="en-US" dirty="0"/>
              <a:t>Determining the quality of highway service caused by rainfall 2013</a:t>
            </a:r>
          </a:p>
        </p:txBody>
      </p:sp>
      <p:sp>
        <p:nvSpPr>
          <p:cNvPr id="13" name="Slide Number Placeholder 12">
            <a:extLst>
              <a:ext uri="{FF2B5EF4-FFF2-40B4-BE49-F238E27FC236}">
                <a16:creationId xmlns:a16="http://schemas.microsoft.com/office/drawing/2014/main" id="{0B77FA9F-BC6E-4FBE-88EC-13065FF0ADE5}"/>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Tree>
    <p:extLst>
      <p:ext uri="{BB962C8B-B14F-4D97-AF65-F5344CB8AC3E}">
        <p14:creationId xmlns:p14="http://schemas.microsoft.com/office/powerpoint/2010/main" val="133039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3186-B1F5-4C91-B4BA-6D6C52B23BF3}"/>
              </a:ext>
            </a:extLst>
          </p:cNvPr>
          <p:cNvSpPr>
            <a:spLocks noGrp="1"/>
          </p:cNvSpPr>
          <p:nvPr>
            <p:ph type="title"/>
          </p:nvPr>
        </p:nvSpPr>
        <p:spPr/>
        <p:txBody>
          <a:bodyPr>
            <a:normAutofit/>
          </a:bodyPr>
          <a:lstStyle/>
          <a:p>
            <a:r>
              <a:rPr lang="en-US" sz="2800" dirty="0"/>
              <a:t>Speed/flow curve coordinates</a:t>
            </a:r>
            <a:br>
              <a:rPr lang="en-US" sz="2800" dirty="0"/>
            </a:br>
            <a:endParaRPr lang="en-US" sz="2800" dirty="0"/>
          </a:p>
        </p:txBody>
      </p:sp>
      <p:pic>
        <p:nvPicPr>
          <p:cNvPr id="5" name="Content Placeholder 4">
            <a:extLst>
              <a:ext uri="{FF2B5EF4-FFF2-40B4-BE49-F238E27FC236}">
                <a16:creationId xmlns:a16="http://schemas.microsoft.com/office/drawing/2014/main" id="{8318D928-AEF7-44FE-8AA3-0297B57ADE92}"/>
              </a:ext>
            </a:extLst>
          </p:cNvPr>
          <p:cNvPicPr>
            <a:picLocks noGrp="1" noChangeAspect="1"/>
          </p:cNvPicPr>
          <p:nvPr>
            <p:ph idx="1"/>
          </p:nvPr>
        </p:nvPicPr>
        <p:blipFill>
          <a:blip r:embed="rId2"/>
          <a:stretch>
            <a:fillRect/>
          </a:stretch>
        </p:blipFill>
        <p:spPr>
          <a:xfrm>
            <a:off x="4060763" y="3870878"/>
            <a:ext cx="4431366" cy="492374"/>
          </a:xfrm>
        </p:spPr>
      </p:pic>
      <p:pic>
        <p:nvPicPr>
          <p:cNvPr id="7" name="Picture 6">
            <a:extLst>
              <a:ext uri="{FF2B5EF4-FFF2-40B4-BE49-F238E27FC236}">
                <a16:creationId xmlns:a16="http://schemas.microsoft.com/office/drawing/2014/main" id="{60070419-A01D-442B-9925-C4CEE0B64D43}"/>
              </a:ext>
            </a:extLst>
          </p:cNvPr>
          <p:cNvPicPr>
            <a:picLocks noChangeAspect="1"/>
          </p:cNvPicPr>
          <p:nvPr/>
        </p:nvPicPr>
        <p:blipFill rotWithShape="1">
          <a:blip r:embed="rId3"/>
          <a:srcRect l="2950" r="2909"/>
          <a:stretch/>
        </p:blipFill>
        <p:spPr>
          <a:xfrm>
            <a:off x="3519375" y="789248"/>
            <a:ext cx="8185789" cy="3025402"/>
          </a:xfrm>
          <a:prstGeom prst="rect">
            <a:avLst/>
          </a:prstGeom>
        </p:spPr>
      </p:pic>
      <p:pic>
        <p:nvPicPr>
          <p:cNvPr id="9" name="Picture 8">
            <a:extLst>
              <a:ext uri="{FF2B5EF4-FFF2-40B4-BE49-F238E27FC236}">
                <a16:creationId xmlns:a16="http://schemas.microsoft.com/office/drawing/2014/main" id="{0857EC52-669F-4EE6-81F2-CF2A3BB1CC7A}"/>
              </a:ext>
            </a:extLst>
          </p:cNvPr>
          <p:cNvPicPr>
            <a:picLocks noChangeAspect="1"/>
          </p:cNvPicPr>
          <p:nvPr/>
        </p:nvPicPr>
        <p:blipFill>
          <a:blip r:embed="rId4"/>
          <a:stretch>
            <a:fillRect/>
          </a:stretch>
        </p:blipFill>
        <p:spPr>
          <a:xfrm>
            <a:off x="4060763" y="4527420"/>
            <a:ext cx="3279396" cy="380893"/>
          </a:xfrm>
          <a:prstGeom prst="rect">
            <a:avLst/>
          </a:prstGeom>
        </p:spPr>
      </p:pic>
      <p:pic>
        <p:nvPicPr>
          <p:cNvPr id="11" name="Picture 10">
            <a:extLst>
              <a:ext uri="{FF2B5EF4-FFF2-40B4-BE49-F238E27FC236}">
                <a16:creationId xmlns:a16="http://schemas.microsoft.com/office/drawing/2014/main" id="{B18AED37-16C7-41D3-8263-AC89ADC6730F}"/>
              </a:ext>
            </a:extLst>
          </p:cNvPr>
          <p:cNvPicPr>
            <a:picLocks noChangeAspect="1"/>
          </p:cNvPicPr>
          <p:nvPr/>
        </p:nvPicPr>
        <p:blipFill>
          <a:blip r:embed="rId5"/>
          <a:stretch>
            <a:fillRect/>
          </a:stretch>
        </p:blipFill>
        <p:spPr>
          <a:xfrm>
            <a:off x="4135194" y="5118966"/>
            <a:ext cx="4570714" cy="343732"/>
          </a:xfrm>
          <a:prstGeom prst="rect">
            <a:avLst/>
          </a:prstGeom>
        </p:spPr>
      </p:pic>
      <p:pic>
        <p:nvPicPr>
          <p:cNvPr id="13" name="Picture 12">
            <a:extLst>
              <a:ext uri="{FF2B5EF4-FFF2-40B4-BE49-F238E27FC236}">
                <a16:creationId xmlns:a16="http://schemas.microsoft.com/office/drawing/2014/main" id="{AD70FA67-2768-471C-9E65-57390581C359}"/>
              </a:ext>
            </a:extLst>
          </p:cNvPr>
          <p:cNvPicPr>
            <a:picLocks noChangeAspect="1"/>
          </p:cNvPicPr>
          <p:nvPr/>
        </p:nvPicPr>
        <p:blipFill>
          <a:blip r:embed="rId6"/>
          <a:stretch>
            <a:fillRect/>
          </a:stretch>
        </p:blipFill>
        <p:spPr>
          <a:xfrm>
            <a:off x="8705908" y="5118966"/>
            <a:ext cx="1291320" cy="343732"/>
          </a:xfrm>
          <a:prstGeom prst="rect">
            <a:avLst/>
          </a:prstGeom>
        </p:spPr>
      </p:pic>
      <p:pic>
        <p:nvPicPr>
          <p:cNvPr id="15" name="Picture 14">
            <a:extLst>
              <a:ext uri="{FF2B5EF4-FFF2-40B4-BE49-F238E27FC236}">
                <a16:creationId xmlns:a16="http://schemas.microsoft.com/office/drawing/2014/main" id="{06C29D53-46C9-4EE2-A213-555C0C21232D}"/>
              </a:ext>
            </a:extLst>
          </p:cNvPr>
          <p:cNvPicPr>
            <a:picLocks noChangeAspect="1"/>
          </p:cNvPicPr>
          <p:nvPr/>
        </p:nvPicPr>
        <p:blipFill>
          <a:blip r:embed="rId7"/>
          <a:stretch>
            <a:fillRect/>
          </a:stretch>
        </p:blipFill>
        <p:spPr>
          <a:xfrm>
            <a:off x="3974343" y="5558480"/>
            <a:ext cx="3680458" cy="632883"/>
          </a:xfrm>
          <a:prstGeom prst="rect">
            <a:avLst/>
          </a:prstGeom>
        </p:spPr>
      </p:pic>
      <p:sp>
        <p:nvSpPr>
          <p:cNvPr id="16" name="TextBox 15">
            <a:extLst>
              <a:ext uri="{FF2B5EF4-FFF2-40B4-BE49-F238E27FC236}">
                <a16:creationId xmlns:a16="http://schemas.microsoft.com/office/drawing/2014/main" id="{0C413685-41FE-418C-B6FC-491BAEFCED53}"/>
              </a:ext>
            </a:extLst>
          </p:cNvPr>
          <p:cNvSpPr txBox="1"/>
          <p:nvPr/>
        </p:nvSpPr>
        <p:spPr>
          <a:xfrm>
            <a:off x="0" y="0"/>
            <a:ext cx="6507248" cy="369332"/>
          </a:xfrm>
          <a:prstGeom prst="rect">
            <a:avLst/>
          </a:prstGeom>
          <a:noFill/>
        </p:spPr>
        <p:txBody>
          <a:bodyPr wrap="square" rtlCol="0">
            <a:spAutoFit/>
          </a:bodyPr>
          <a:lstStyle/>
          <a:p>
            <a:r>
              <a:rPr lang="en-US" dirty="0"/>
              <a:t>Determining the quality of highway service caused by rainfall 2013</a:t>
            </a:r>
          </a:p>
        </p:txBody>
      </p:sp>
      <p:sp>
        <p:nvSpPr>
          <p:cNvPr id="17" name="Slide Number Placeholder 16">
            <a:extLst>
              <a:ext uri="{FF2B5EF4-FFF2-40B4-BE49-F238E27FC236}">
                <a16:creationId xmlns:a16="http://schemas.microsoft.com/office/drawing/2014/main" id="{319E90A5-8A40-4A7E-8D80-7A0CEEBE0313}"/>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3528584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65442-94B9-443E-B08F-7B6B6352FFAE}"/>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43E2E759-3244-46E1-8112-393AC592C3E9}"/>
              </a:ext>
            </a:extLst>
          </p:cNvPr>
          <p:cNvPicPr>
            <a:picLocks noGrp="1" noChangeAspect="1"/>
          </p:cNvPicPr>
          <p:nvPr>
            <p:ph idx="1"/>
          </p:nvPr>
        </p:nvPicPr>
        <p:blipFill>
          <a:blip r:embed="rId2"/>
          <a:stretch>
            <a:fillRect/>
          </a:stretch>
        </p:blipFill>
        <p:spPr>
          <a:xfrm>
            <a:off x="3539128" y="618139"/>
            <a:ext cx="7491147" cy="1921556"/>
          </a:xfrm>
        </p:spPr>
      </p:pic>
      <p:pic>
        <p:nvPicPr>
          <p:cNvPr id="7" name="Picture 6">
            <a:extLst>
              <a:ext uri="{FF2B5EF4-FFF2-40B4-BE49-F238E27FC236}">
                <a16:creationId xmlns:a16="http://schemas.microsoft.com/office/drawing/2014/main" id="{59D80471-6AB4-48F3-A267-7CCF01599875}"/>
              </a:ext>
            </a:extLst>
          </p:cNvPr>
          <p:cNvPicPr>
            <a:picLocks noChangeAspect="1"/>
          </p:cNvPicPr>
          <p:nvPr/>
        </p:nvPicPr>
        <p:blipFill>
          <a:blip r:embed="rId3"/>
          <a:stretch>
            <a:fillRect/>
          </a:stretch>
        </p:blipFill>
        <p:spPr>
          <a:xfrm>
            <a:off x="3539128" y="2539695"/>
            <a:ext cx="7491148" cy="1876424"/>
          </a:xfrm>
          <a:prstGeom prst="rect">
            <a:avLst/>
          </a:prstGeom>
        </p:spPr>
      </p:pic>
      <p:pic>
        <p:nvPicPr>
          <p:cNvPr id="9" name="Picture 8">
            <a:extLst>
              <a:ext uri="{FF2B5EF4-FFF2-40B4-BE49-F238E27FC236}">
                <a16:creationId xmlns:a16="http://schemas.microsoft.com/office/drawing/2014/main" id="{2E8438DD-9EF5-440C-A837-8DC54847C3E8}"/>
              </a:ext>
            </a:extLst>
          </p:cNvPr>
          <p:cNvPicPr>
            <a:picLocks noChangeAspect="1"/>
          </p:cNvPicPr>
          <p:nvPr/>
        </p:nvPicPr>
        <p:blipFill>
          <a:blip r:embed="rId4"/>
          <a:stretch>
            <a:fillRect/>
          </a:stretch>
        </p:blipFill>
        <p:spPr>
          <a:xfrm>
            <a:off x="3557440" y="4384591"/>
            <a:ext cx="7403868" cy="1876423"/>
          </a:xfrm>
          <a:prstGeom prst="rect">
            <a:avLst/>
          </a:prstGeom>
        </p:spPr>
      </p:pic>
      <p:sp>
        <p:nvSpPr>
          <p:cNvPr id="10" name="TextBox 9">
            <a:extLst>
              <a:ext uri="{FF2B5EF4-FFF2-40B4-BE49-F238E27FC236}">
                <a16:creationId xmlns:a16="http://schemas.microsoft.com/office/drawing/2014/main" id="{2B9665CB-91AC-4CF4-B902-BD75D70D3064}"/>
              </a:ext>
            </a:extLst>
          </p:cNvPr>
          <p:cNvSpPr txBox="1"/>
          <p:nvPr/>
        </p:nvSpPr>
        <p:spPr>
          <a:xfrm>
            <a:off x="0" y="0"/>
            <a:ext cx="6507248" cy="369332"/>
          </a:xfrm>
          <a:prstGeom prst="rect">
            <a:avLst/>
          </a:prstGeom>
          <a:noFill/>
        </p:spPr>
        <p:txBody>
          <a:bodyPr wrap="square" rtlCol="0">
            <a:spAutoFit/>
          </a:bodyPr>
          <a:lstStyle/>
          <a:p>
            <a:r>
              <a:rPr lang="en-US" dirty="0"/>
              <a:t>Determining the quality of highway service caused by rainfall 2013</a:t>
            </a:r>
          </a:p>
        </p:txBody>
      </p:sp>
      <p:sp>
        <p:nvSpPr>
          <p:cNvPr id="11" name="Slide Number Placeholder 10">
            <a:extLst>
              <a:ext uri="{FF2B5EF4-FFF2-40B4-BE49-F238E27FC236}">
                <a16:creationId xmlns:a16="http://schemas.microsoft.com/office/drawing/2014/main" id="{6C2C4B6E-5AE7-4C6C-8818-F2B1F4BD293D}"/>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Tree>
    <p:extLst>
      <p:ext uri="{BB962C8B-B14F-4D97-AF65-F5344CB8AC3E}">
        <p14:creationId xmlns:p14="http://schemas.microsoft.com/office/powerpoint/2010/main" val="2344363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A7E7A-6A78-41EE-A1C0-F18EBF4A7533}"/>
              </a:ext>
            </a:extLst>
          </p:cNvPr>
          <p:cNvSpPr>
            <a:spLocks noGrp="1"/>
          </p:cNvSpPr>
          <p:nvPr>
            <p:ph type="title"/>
          </p:nvPr>
        </p:nvSpPr>
        <p:spPr/>
        <p:txBody>
          <a:bodyPr/>
          <a:lstStyle/>
          <a:p>
            <a:r>
              <a:rPr lang="en-US" dirty="0"/>
              <a:t>T - Test</a:t>
            </a:r>
          </a:p>
        </p:txBody>
      </p:sp>
      <p:pic>
        <p:nvPicPr>
          <p:cNvPr id="5" name="Content Placeholder 4">
            <a:extLst>
              <a:ext uri="{FF2B5EF4-FFF2-40B4-BE49-F238E27FC236}">
                <a16:creationId xmlns:a16="http://schemas.microsoft.com/office/drawing/2014/main" id="{96E08D1A-68F6-4B6E-8BE7-2D3A5A2AF211}"/>
              </a:ext>
            </a:extLst>
          </p:cNvPr>
          <p:cNvPicPr>
            <a:picLocks noGrp="1" noChangeAspect="1"/>
          </p:cNvPicPr>
          <p:nvPr>
            <p:ph idx="1"/>
          </p:nvPr>
        </p:nvPicPr>
        <p:blipFill>
          <a:blip r:embed="rId3"/>
          <a:stretch>
            <a:fillRect/>
          </a:stretch>
        </p:blipFill>
        <p:spPr>
          <a:xfrm>
            <a:off x="3968129" y="2152198"/>
            <a:ext cx="7315200" cy="518014"/>
          </a:xfrm>
        </p:spPr>
      </p:pic>
      <p:pic>
        <p:nvPicPr>
          <p:cNvPr id="7" name="Picture 6">
            <a:extLst>
              <a:ext uri="{FF2B5EF4-FFF2-40B4-BE49-F238E27FC236}">
                <a16:creationId xmlns:a16="http://schemas.microsoft.com/office/drawing/2014/main" id="{B932744E-70BD-47E3-A97A-D06AA5A9E554}"/>
              </a:ext>
            </a:extLst>
          </p:cNvPr>
          <p:cNvPicPr>
            <a:picLocks noChangeAspect="1"/>
          </p:cNvPicPr>
          <p:nvPr/>
        </p:nvPicPr>
        <p:blipFill>
          <a:blip r:embed="rId4"/>
          <a:stretch>
            <a:fillRect/>
          </a:stretch>
        </p:blipFill>
        <p:spPr>
          <a:xfrm>
            <a:off x="3968129" y="3020533"/>
            <a:ext cx="2446232" cy="807790"/>
          </a:xfrm>
          <a:prstGeom prst="rect">
            <a:avLst/>
          </a:prstGeom>
        </p:spPr>
      </p:pic>
      <p:sp>
        <p:nvSpPr>
          <p:cNvPr id="8" name="TextBox 7">
            <a:extLst>
              <a:ext uri="{FF2B5EF4-FFF2-40B4-BE49-F238E27FC236}">
                <a16:creationId xmlns:a16="http://schemas.microsoft.com/office/drawing/2014/main" id="{059046BA-D45B-476A-B1F5-D6ADCCC6793D}"/>
              </a:ext>
            </a:extLst>
          </p:cNvPr>
          <p:cNvSpPr txBox="1"/>
          <p:nvPr/>
        </p:nvSpPr>
        <p:spPr>
          <a:xfrm>
            <a:off x="-1" y="0"/>
            <a:ext cx="11144181" cy="369332"/>
          </a:xfrm>
          <a:prstGeom prst="rect">
            <a:avLst/>
          </a:prstGeom>
          <a:noFill/>
        </p:spPr>
        <p:txBody>
          <a:bodyPr wrap="square" rtlCol="0">
            <a:spAutoFit/>
          </a:bodyPr>
          <a:lstStyle/>
          <a:p>
            <a:r>
              <a:rPr lang="en-US" dirty="0"/>
              <a:t>Assessing the Impact of Rainfall on Traffic Operation of Urban Road Network 2013</a:t>
            </a:r>
          </a:p>
        </p:txBody>
      </p:sp>
      <p:sp>
        <p:nvSpPr>
          <p:cNvPr id="9" name="Slide Number Placeholder 8">
            <a:extLst>
              <a:ext uri="{FF2B5EF4-FFF2-40B4-BE49-F238E27FC236}">
                <a16:creationId xmlns:a16="http://schemas.microsoft.com/office/drawing/2014/main" id="{7C0628C3-0B8C-4D35-A368-9E8A40C60CD2}"/>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Tree>
    <p:extLst>
      <p:ext uri="{BB962C8B-B14F-4D97-AF65-F5344CB8AC3E}">
        <p14:creationId xmlns:p14="http://schemas.microsoft.com/office/powerpoint/2010/main" val="146434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FD09-B769-4ED4-97FA-847FEDAC0FCE}"/>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3AA0B9D3-8B63-4438-B258-B4F1D837FB51}"/>
              </a:ext>
            </a:extLst>
          </p:cNvPr>
          <p:cNvPicPr>
            <a:picLocks noGrp="1" noChangeAspect="1"/>
          </p:cNvPicPr>
          <p:nvPr>
            <p:ph idx="1"/>
          </p:nvPr>
        </p:nvPicPr>
        <p:blipFill>
          <a:blip r:embed="rId2"/>
          <a:stretch>
            <a:fillRect/>
          </a:stretch>
        </p:blipFill>
        <p:spPr>
          <a:xfrm>
            <a:off x="3620259" y="677926"/>
            <a:ext cx="7900288" cy="2303811"/>
          </a:xfrm>
        </p:spPr>
      </p:pic>
      <p:pic>
        <p:nvPicPr>
          <p:cNvPr id="7" name="Picture 6">
            <a:extLst>
              <a:ext uri="{FF2B5EF4-FFF2-40B4-BE49-F238E27FC236}">
                <a16:creationId xmlns:a16="http://schemas.microsoft.com/office/drawing/2014/main" id="{3808014E-69C8-4E70-930F-FB09923274F9}"/>
              </a:ext>
            </a:extLst>
          </p:cNvPr>
          <p:cNvPicPr>
            <a:picLocks noChangeAspect="1"/>
          </p:cNvPicPr>
          <p:nvPr/>
        </p:nvPicPr>
        <p:blipFill rotWithShape="1">
          <a:blip r:embed="rId3"/>
          <a:srcRect b="33461"/>
          <a:stretch/>
        </p:blipFill>
        <p:spPr>
          <a:xfrm>
            <a:off x="3935895" y="3283513"/>
            <a:ext cx="7202539" cy="2381790"/>
          </a:xfrm>
          <a:prstGeom prst="rect">
            <a:avLst/>
          </a:prstGeom>
        </p:spPr>
      </p:pic>
      <p:pic>
        <p:nvPicPr>
          <p:cNvPr id="9" name="Picture 8">
            <a:extLst>
              <a:ext uri="{FF2B5EF4-FFF2-40B4-BE49-F238E27FC236}">
                <a16:creationId xmlns:a16="http://schemas.microsoft.com/office/drawing/2014/main" id="{9E5FE25A-A46D-4FE5-A1B4-CB30560349DB}"/>
              </a:ext>
            </a:extLst>
          </p:cNvPr>
          <p:cNvPicPr>
            <a:picLocks noChangeAspect="1"/>
          </p:cNvPicPr>
          <p:nvPr/>
        </p:nvPicPr>
        <p:blipFill>
          <a:blip r:embed="rId4"/>
          <a:stretch>
            <a:fillRect/>
          </a:stretch>
        </p:blipFill>
        <p:spPr>
          <a:xfrm>
            <a:off x="5459198" y="5459223"/>
            <a:ext cx="4555840" cy="412160"/>
          </a:xfrm>
          <a:prstGeom prst="rect">
            <a:avLst/>
          </a:prstGeom>
        </p:spPr>
      </p:pic>
      <p:sp>
        <p:nvSpPr>
          <p:cNvPr id="10" name="TextBox 9">
            <a:extLst>
              <a:ext uri="{FF2B5EF4-FFF2-40B4-BE49-F238E27FC236}">
                <a16:creationId xmlns:a16="http://schemas.microsoft.com/office/drawing/2014/main" id="{1BC778BB-EC09-41A0-9E22-5781CF462258}"/>
              </a:ext>
            </a:extLst>
          </p:cNvPr>
          <p:cNvSpPr txBox="1"/>
          <p:nvPr/>
        </p:nvSpPr>
        <p:spPr>
          <a:xfrm>
            <a:off x="-1" y="0"/>
            <a:ext cx="11144181" cy="369332"/>
          </a:xfrm>
          <a:prstGeom prst="rect">
            <a:avLst/>
          </a:prstGeom>
          <a:noFill/>
        </p:spPr>
        <p:txBody>
          <a:bodyPr wrap="square" rtlCol="0">
            <a:spAutoFit/>
          </a:bodyPr>
          <a:lstStyle/>
          <a:p>
            <a:r>
              <a:rPr lang="en-US" dirty="0"/>
              <a:t>Assessing the Impact of Rainfall on Traffic Operation of Urban Road Network 2013</a:t>
            </a:r>
          </a:p>
        </p:txBody>
      </p:sp>
      <p:sp>
        <p:nvSpPr>
          <p:cNvPr id="11" name="Slide Number Placeholder 10">
            <a:extLst>
              <a:ext uri="{FF2B5EF4-FFF2-40B4-BE49-F238E27FC236}">
                <a16:creationId xmlns:a16="http://schemas.microsoft.com/office/drawing/2014/main" id="{694546AC-8451-4F15-85A5-DE4E20A3C2F5}"/>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Tree>
    <p:extLst>
      <p:ext uri="{BB962C8B-B14F-4D97-AF65-F5344CB8AC3E}">
        <p14:creationId xmlns:p14="http://schemas.microsoft.com/office/powerpoint/2010/main" val="2697996194"/>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3.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Frame design</Template>
  <TotalTime>444</TotalTime>
  <Words>2177</Words>
  <Application>Microsoft Office PowerPoint</Application>
  <PresentationFormat>Widescreen</PresentationFormat>
  <Paragraphs>227</Paragraphs>
  <Slides>24</Slides>
  <Notes>12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24</vt:i4>
      </vt:variant>
    </vt:vector>
  </HeadingPairs>
  <TitlesOfParts>
    <vt:vector size="39" baseType="lpstr">
      <vt:lpstr>-apple-system</vt:lpstr>
      <vt:lpstr>Arial</vt:lpstr>
      <vt:lpstr>Calibri</vt:lpstr>
      <vt:lpstr>CMR10</vt:lpstr>
      <vt:lpstr>Corbel</vt:lpstr>
      <vt:lpstr>Times New Roman</vt:lpstr>
      <vt:lpstr>TimesNewRoman</vt:lpstr>
      <vt:lpstr>TimesNewRoman,Italic</vt:lpstr>
      <vt:lpstr>URWPalladioL-Bold</vt:lpstr>
      <vt:lpstr>URWPalladioL-Ital</vt:lpstr>
      <vt:lpstr>URWPalladioL-Roma</vt:lpstr>
      <vt:lpstr>Wingdings 2</vt:lpstr>
      <vt:lpstr>WsqmfyAdvTT50a2f13e.I</vt:lpstr>
      <vt:lpstr>XvymknAdvTT3713a231</vt:lpstr>
      <vt:lpstr>Frame</vt:lpstr>
      <vt:lpstr>Research Project</vt:lpstr>
      <vt:lpstr>PowerPoint Presentation</vt:lpstr>
      <vt:lpstr>Traffic class distribution </vt:lpstr>
      <vt:lpstr>Mean speed and cumulative speed distribution statistical tests </vt:lpstr>
      <vt:lpstr>Traffic shockwave velocity propagation       Road users input in context  </vt:lpstr>
      <vt:lpstr>Speed/flow curve coordinates </vt:lpstr>
      <vt:lpstr>Results</vt:lpstr>
      <vt:lpstr>T - Test</vt:lpstr>
      <vt:lpstr>Results</vt:lpstr>
      <vt:lpstr>MFD Results</vt:lpstr>
      <vt:lpstr>Vulnerability index</vt:lpstr>
      <vt:lpstr>Vulnerability index</vt:lpstr>
      <vt:lpstr>LSTM Model</vt:lpstr>
      <vt:lpstr>Correlation Methods</vt:lpstr>
      <vt:lpstr>Macroscopic Fundamental Diagram (MFD)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Project</dc:title>
  <dc:creator>Keivan KPS</dc:creator>
  <cp:lastModifiedBy>Keivan KPS</cp:lastModifiedBy>
  <cp:revision>35</cp:revision>
  <dcterms:created xsi:type="dcterms:W3CDTF">2023-11-05T09:26:02Z</dcterms:created>
  <dcterms:modified xsi:type="dcterms:W3CDTF">2023-11-15T18:22:00Z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